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75" r:id="rId10"/>
    <p:sldId id="269" r:id="rId11"/>
    <p:sldId id="270" r:id="rId12"/>
    <p:sldId id="273" r:id="rId13"/>
    <p:sldId id="276" r:id="rId14"/>
    <p:sldId id="277" r:id="rId15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9525" cap="flat">
              <a:solidFill>
                <a:srgbClr val="F69240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F69240"/>
              </a:solidFill>
              <a:prstDash val="solid"/>
              <a:round/>
            </a:ln>
          </a:left>
          <a:right>
            <a:ln w="25400" cap="flat">
              <a:solidFill>
                <a:schemeClr val="accent6"/>
              </a:solidFill>
              <a:prstDash val="solid"/>
              <a:round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9525" cap="flat">
              <a:solidFill>
                <a:srgbClr val="F69240"/>
              </a:solidFill>
              <a:prstDash val="solid"/>
              <a:round/>
            </a:ln>
          </a:bottom>
          <a:insideH>
            <a:ln w="9525" cap="flat">
              <a:solidFill>
                <a:srgbClr val="F69240"/>
              </a:solidFill>
              <a:prstDash val="solid"/>
              <a:round/>
            </a:ln>
          </a:insideH>
          <a:insideV>
            <a:ln w="9525" cap="flat">
              <a:solidFill>
                <a:srgbClr val="F69240"/>
              </a:solidFill>
              <a:prstDash val="solid"/>
              <a:round/>
            </a:ln>
          </a:insideV>
        </a:tcBdr>
        <a:fill>
          <a:solidFill>
            <a:schemeClr val="accent6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F69240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717" autoAdjust="0"/>
  </p:normalViewPr>
  <p:slideViewPr>
    <p:cSldViewPr snapToGrid="0">
      <p:cViewPr>
        <p:scale>
          <a:sx n="62" d="100"/>
          <a:sy n="62" d="100"/>
        </p:scale>
        <p:origin x="81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3430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Immagine 9" descr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714" y="1700808"/>
            <a:ext cx="2538991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7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0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5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gnaposto immagine 10"/>
          <p:cNvSpPr>
            <a:spLocks noGrp="1"/>
          </p:cNvSpPr>
          <p:nvPr>
            <p:ph type="pic" idx="13"/>
          </p:nvPr>
        </p:nvSpPr>
        <p:spPr>
          <a:xfrm>
            <a:off x="1534585" y="1700810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ttango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Immagine 7" descr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505" y="116632"/>
            <a:ext cx="2538990" cy="253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asellaDiTesto 8"/>
          <p:cNvSpPr txBox="1"/>
          <p:nvPr/>
        </p:nvSpPr>
        <p:spPr>
          <a:xfrm>
            <a:off x="4175786" y="6453335"/>
            <a:ext cx="384042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www.unibo.it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3" y="3573017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3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asellaDiTesto 8"/>
          <p:cNvSpPr txBox="1"/>
          <p:nvPr/>
        </p:nvSpPr>
        <p:spPr>
          <a:xfrm>
            <a:off x="4175788" y="6453335"/>
            <a:ext cx="384042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r>
              <a:t>www.unibo.it</a:t>
            </a:r>
          </a:p>
        </p:txBody>
      </p:sp>
      <p:pic>
        <p:nvPicPr>
          <p:cNvPr id="202" name="Immagine 6" descr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760" y="332656"/>
            <a:ext cx="5006483" cy="230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487487" y="2780927"/>
            <a:ext cx="9217026" cy="432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61307" indent="-204107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04900" indent="-1905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indent="-228600" algn="ctr">
              <a:spcBef>
                <a:spcPts val="400"/>
              </a:spcBef>
              <a:buFontTx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4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1439484" y="3573019"/>
            <a:ext cx="931303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5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390650" y="4725144"/>
            <a:ext cx="9410701" cy="1440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SzTx/>
              <a:buFontTx/>
              <a:buNone/>
              <a:defRPr sz="13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Immagine 8" descr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5"/>
            <a:ext cx="11233150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" name="Segnaposto testo 9"/>
          <p:cNvSpPr>
            <a:spLocks noGrp="1"/>
          </p:cNvSpPr>
          <p:nvPr>
            <p:ph type="body" idx="13"/>
          </p:nvPr>
        </p:nvSpPr>
        <p:spPr>
          <a:xfrm>
            <a:off x="527050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9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0" y="476674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" name="Immagine 8" descr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egnaposto testo 7"/>
          <p:cNvSpPr>
            <a:spLocks noGrp="1"/>
          </p:cNvSpPr>
          <p:nvPr>
            <p:ph type="body" idx="13"/>
          </p:nvPr>
        </p:nvSpPr>
        <p:spPr>
          <a:xfrm>
            <a:off x="527050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" name="Immagine 8" descr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5"/>
            <a:ext cx="11233150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27050" y="476674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" name="Immagine 8" descr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egnaposto immagine 10"/>
          <p:cNvSpPr>
            <a:spLocks noGrp="1"/>
          </p:cNvSpPr>
          <p:nvPr>
            <p:ph type="pic" idx="13"/>
          </p:nvPr>
        </p:nvSpPr>
        <p:spPr>
          <a:xfrm>
            <a:off x="1534584" y="1700808"/>
            <a:ext cx="9122834" cy="41052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4"/>
            <a:ext cx="1123315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tangolo 7"/>
          <p:cNvSpPr/>
          <p:nvPr/>
        </p:nvSpPr>
        <p:spPr>
          <a:xfrm>
            <a:off x="8773683" y="6173406"/>
            <a:ext cx="3215681" cy="54868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1" name="Immagine 8" descr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6971" y="6165303"/>
            <a:ext cx="2007621" cy="54866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4" descr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71" y="1988842"/>
            <a:ext cx="3456384" cy="217685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Connettore 1 11"/>
          <p:cNvSpPr/>
          <p:nvPr/>
        </p:nvSpPr>
        <p:spPr>
          <a:xfrm flipH="1">
            <a:off x="4367807" y="188640"/>
            <a:ext cx="1" cy="6408712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magine 5" descr="Immagine 5"/>
          <p:cNvPicPr>
            <a:picLocks noChangeAspect="1"/>
          </p:cNvPicPr>
          <p:nvPr/>
        </p:nvPicPr>
        <p:blipFill>
          <a:blip r:embed="rId3" cstate="print"/>
          <a:srcRect l="17904" r="15846"/>
          <a:stretch>
            <a:fillRect/>
          </a:stretch>
        </p:blipFill>
        <p:spPr>
          <a:xfrm>
            <a:off x="492082" y="1952837"/>
            <a:ext cx="3443678" cy="2772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1" descr="Immagine 1"/>
          <p:cNvPicPr>
            <a:picLocks noChangeAspect="1"/>
          </p:cNvPicPr>
          <p:nvPr/>
        </p:nvPicPr>
        <p:blipFill>
          <a:blip r:embed="rId4" cstate="print"/>
          <a:srcRect l="19445" r="18056"/>
          <a:stretch>
            <a:fillRect/>
          </a:stretch>
        </p:blipFill>
        <p:spPr>
          <a:xfrm>
            <a:off x="623391" y="1952837"/>
            <a:ext cx="3240361" cy="238655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51851" y="548679"/>
            <a:ext cx="6913365" cy="45365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24592" indent="-367392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830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40279" indent="-411479">
              <a:spcBef>
                <a:spcPts val="800"/>
              </a:spcBef>
              <a:buFontTx/>
              <a:defRPr sz="3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4751916" y="5379813"/>
            <a:ext cx="7008284" cy="425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4751918" y="5877941"/>
            <a:ext cx="7105651" cy="791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1412878"/>
            <a:ext cx="11233151" cy="431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40896" indent="-183696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5850" indent="-171450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773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34539" indent="-205739">
              <a:spcBef>
                <a:spcPts val="400"/>
              </a:spcBef>
              <a:buFontTx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Segnaposto testo 9"/>
          <p:cNvSpPr>
            <a:spLocks noGrp="1"/>
          </p:cNvSpPr>
          <p:nvPr>
            <p:ph type="body" idx="13"/>
          </p:nvPr>
        </p:nvSpPr>
        <p:spPr>
          <a:xfrm>
            <a:off x="527051" y="1989138"/>
            <a:ext cx="11233151" cy="3960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400"/>
              </a:spcBef>
              <a:buFontTx/>
              <a:buChar char="▪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27051" y="476675"/>
            <a:ext cx="11233151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2128" indent="-244928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indent="-22860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459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03120" indent="-274320">
              <a:lnSpc>
                <a:spcPts val="2200"/>
              </a:lnSpc>
              <a:spcBef>
                <a:spcPts val="500"/>
              </a:spcBef>
              <a:buFontTx/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Segnaposto testo 7"/>
          <p:cNvSpPr>
            <a:spLocks noGrp="1"/>
          </p:cNvSpPr>
          <p:nvPr>
            <p:ph type="body" idx="13"/>
          </p:nvPr>
        </p:nvSpPr>
        <p:spPr>
          <a:xfrm>
            <a:off x="527051" y="1412875"/>
            <a:ext cx="11233151" cy="460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Tx/>
              <a:buFontTx/>
              <a:buNone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24392" y="6101634"/>
            <a:ext cx="2103121" cy="5818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iaonline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si.unibo.it/laurea/ScienzePoliticheSocialiInternazionali/iscriversi-al-cors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sociale.sposi@unibo.it" TargetMode="External"/><Relationship Id="rId2" Type="http://schemas.openxmlformats.org/officeDocument/2006/relationships/hyperlink" Target="mailto:giulia.guazzaloca2@unibo.it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about:blank" TargetMode="External"/><Relationship Id="rId5" Type="http://schemas.openxmlformats.org/officeDocument/2006/relationships/hyperlink" Target="https://unibo.zoom.us/j/98150703341#success" TargetMode="External"/><Relationship Id="rId4" Type="http://schemas.openxmlformats.org/officeDocument/2006/relationships/hyperlink" Target="mailto:cdl.infopil@unibo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it/didattica/corsi-di-studio/piano-didattico/2018/885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iit9jk2JbZAhUBbxQKHQFuDHoQjRx6BAgAEAY&amp;url=https://pixabay.com/en/argentina-flag-hand-thumbs-up-643632/&amp;psig=AOvVaw3BE_fe8PxnSeLyUAXBYxhF&amp;ust=151819213734141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rsi.unibo.it/laurea/ScienzePoliticheSocialiInternazionali/programma-primo-anno-buenos-aires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egnaposto testo 1"/>
          <p:cNvSpPr txBox="1">
            <a:spLocks noGrp="1"/>
          </p:cNvSpPr>
          <p:nvPr>
            <p:ph type="body" idx="1"/>
          </p:nvPr>
        </p:nvSpPr>
        <p:spPr>
          <a:xfrm>
            <a:off x="4748982" y="0"/>
            <a:ext cx="7108722" cy="49411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OpenSans-CondensedLight"/>
                <a:ea typeface="OpenSans-CondensedLight"/>
                <a:cs typeface="OpenSans-CondensedLight"/>
                <a:sym typeface="OpenSans-CondensedLight"/>
              </a:defRPr>
            </a:pPr>
            <a:r>
              <a:rPr sz="4400" dirty="0" err="1"/>
              <a:t>Scienze</a:t>
            </a:r>
            <a:r>
              <a:rPr sz="4400" dirty="0"/>
              <a:t> Politiche, Sociali e </a:t>
            </a:r>
            <a:r>
              <a:rPr sz="4400" dirty="0" err="1"/>
              <a:t>Internazionali</a:t>
            </a:r>
            <a:r>
              <a:rPr sz="4400" dirty="0"/>
              <a:t> </a:t>
            </a:r>
            <a:r>
              <a:rPr lang="it-IT" sz="4400" dirty="0"/>
              <a:t>(SPOSI)</a:t>
            </a:r>
            <a:endParaRPr sz="4400" dirty="0"/>
          </a:p>
        </p:txBody>
      </p:sp>
      <p:pic>
        <p:nvPicPr>
          <p:cNvPr id="224" name="Immagine 23" descr="Immagin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1" y="260647"/>
            <a:ext cx="3132140" cy="429309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egnaposto testo 3"/>
          <p:cNvSpPr>
            <a:spLocks noGrp="1"/>
          </p:cNvSpPr>
          <p:nvPr>
            <p:ph type="body" idx="14"/>
          </p:nvPr>
        </p:nvSpPr>
        <p:spPr>
          <a:xfrm>
            <a:off x="767408" y="5156423"/>
            <a:ext cx="10994081" cy="1584946"/>
          </a:xfrm>
          <a:prstGeom prst="rect">
            <a:avLst/>
          </a:prstGeom>
          <a:gradFill>
            <a:gsLst>
              <a:gs pos="0">
                <a:srgbClr val="9A2F2C"/>
              </a:gs>
              <a:gs pos="80000">
                <a:srgbClr val="CA3E3A"/>
              </a:gs>
              <a:gs pos="100000">
                <a:srgbClr val="CE3B37"/>
              </a:gs>
            </a:gsLst>
            <a:lin ang="16200000"/>
          </a:gradFill>
          <a:ln w="9525">
            <a:solidFill>
              <a:srgbClr val="BE4B48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pPr>
            <a:endParaRPr lang="it-IT" dirty="0"/>
          </a:p>
          <a:p>
            <a:pPr algn="ctr">
              <a:lnSpc>
                <a:spcPct val="70000"/>
              </a:lnSpc>
              <a:spcBef>
                <a:spcPts val="500"/>
              </a:spcBef>
              <a:buSzTx/>
              <a:defRPr sz="2400" b="1">
                <a:solidFill>
                  <a:srgbClr val="FFFFFF"/>
                </a:solidFill>
              </a:defRPr>
            </a:pPr>
            <a:r>
              <a:rPr lang="it-IT" dirty="0"/>
              <a:t>Laurea Triennale in Scienze politiche, sociali e internazionali</a:t>
            </a:r>
          </a:p>
          <a:p>
            <a:pPr algn="ctr">
              <a:lnSpc>
                <a:spcPct val="70000"/>
              </a:lnSpc>
              <a:spcBef>
                <a:spcPts val="500"/>
              </a:spcBef>
              <a:buSzTx/>
              <a:defRPr sz="2400" b="1">
                <a:solidFill>
                  <a:srgbClr val="FFFFFF"/>
                </a:solidFill>
              </a:defRPr>
            </a:pPr>
            <a:r>
              <a:rPr lang="it-IT" dirty="0"/>
              <a:t>Classe di laurea L-36 (Scienze politiche e delle relazioni internazionali)</a:t>
            </a:r>
          </a:p>
          <a:p>
            <a:pPr algn="ctr">
              <a:lnSpc>
                <a:spcPct val="70000"/>
              </a:lnSpc>
              <a:spcBef>
                <a:spcPts val="500"/>
              </a:spcBef>
              <a:buSzTx/>
              <a:defRPr sz="2400" b="1">
                <a:solidFill>
                  <a:srgbClr val="FFFFFF"/>
                </a:solidFill>
              </a:defRPr>
            </a:pPr>
            <a:r>
              <a:rPr lang="it-IT" dirty="0"/>
              <a:t>Dipartimento di Scienze Politiche e Sociali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olo 1"/>
          <p:cNvSpPr txBox="1"/>
          <p:nvPr/>
        </p:nvSpPr>
        <p:spPr>
          <a:xfrm>
            <a:off x="589935" y="476672"/>
            <a:ext cx="11041269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Test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ammissione</a:t>
            </a:r>
            <a:r>
              <a:rPr dirty="0"/>
              <a:t>: TOLC-E</a:t>
            </a:r>
          </a:p>
        </p:txBody>
      </p:sp>
      <p:sp>
        <p:nvSpPr>
          <p:cNvPr id="293" name="Per l’ammissione ai Corsi di Laurea SPOSI e SVIC è previsto un test Online Cisia (Consorzio Interuniversitario Sistemi Integrati per l’Accesso) di orientamento e valutazione delle capacità iniziali dello studente: il…"/>
          <p:cNvSpPr txBox="1"/>
          <p:nvPr/>
        </p:nvSpPr>
        <p:spPr>
          <a:xfrm>
            <a:off x="503560" y="1489588"/>
            <a:ext cx="9112387" cy="4637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/>
              <a:t>Per </a:t>
            </a:r>
            <a:r>
              <a:rPr sz="2400" dirty="0" err="1"/>
              <a:t>l’ammissione</a:t>
            </a:r>
            <a:r>
              <a:rPr sz="2400" dirty="0"/>
              <a:t> a</a:t>
            </a:r>
            <a:r>
              <a:rPr lang="it-IT" sz="2400" dirty="0"/>
              <a:t>l </a:t>
            </a:r>
            <a:r>
              <a:rPr sz="2400" dirty="0" err="1"/>
              <a:t>Cor</a:t>
            </a:r>
            <a:r>
              <a:rPr lang="it-IT" sz="2400" dirty="0"/>
              <a:t>so</a:t>
            </a:r>
            <a:r>
              <a:rPr sz="2400" dirty="0"/>
              <a:t> di </a:t>
            </a:r>
            <a:r>
              <a:rPr sz="2400" dirty="0" err="1"/>
              <a:t>Laurea</a:t>
            </a:r>
            <a:r>
              <a:rPr sz="2400" dirty="0"/>
              <a:t> SPOSI è </a:t>
            </a:r>
            <a:r>
              <a:rPr sz="2400" dirty="0" err="1"/>
              <a:t>previsto</a:t>
            </a:r>
            <a:r>
              <a:rPr sz="2400" dirty="0"/>
              <a:t> un test Online </a:t>
            </a:r>
            <a:r>
              <a:rPr sz="2400" dirty="0" err="1"/>
              <a:t>Cisia</a:t>
            </a:r>
            <a:r>
              <a:rPr sz="2400" dirty="0"/>
              <a:t> (</a:t>
            </a:r>
            <a:r>
              <a:rPr sz="2400" dirty="0" err="1"/>
              <a:t>Consorzio</a:t>
            </a:r>
            <a:r>
              <a:rPr sz="2400" dirty="0"/>
              <a:t> </a:t>
            </a:r>
            <a:r>
              <a:rPr sz="2400" dirty="0" err="1"/>
              <a:t>Interuniversitario</a:t>
            </a:r>
            <a:r>
              <a:rPr sz="2400" dirty="0"/>
              <a:t> </a:t>
            </a:r>
            <a:r>
              <a:rPr sz="2400" dirty="0" err="1"/>
              <a:t>Sistemi</a:t>
            </a:r>
            <a:r>
              <a:rPr sz="2400" dirty="0"/>
              <a:t> </a:t>
            </a:r>
            <a:r>
              <a:rPr sz="2400" dirty="0" err="1"/>
              <a:t>Integrati</a:t>
            </a:r>
            <a:r>
              <a:rPr sz="2400" dirty="0"/>
              <a:t> per </a:t>
            </a:r>
            <a:r>
              <a:rPr sz="2400" dirty="0" err="1"/>
              <a:t>l’Accesso</a:t>
            </a:r>
            <a:r>
              <a:rPr sz="2400" dirty="0"/>
              <a:t>) di </a:t>
            </a:r>
            <a:r>
              <a:rPr sz="2400" dirty="0" err="1"/>
              <a:t>orientamento</a:t>
            </a:r>
            <a:r>
              <a:rPr sz="2400" dirty="0"/>
              <a:t> e </a:t>
            </a:r>
            <a:r>
              <a:rPr sz="2400" dirty="0" err="1"/>
              <a:t>valutazione</a:t>
            </a:r>
            <a:r>
              <a:rPr sz="2400" dirty="0"/>
              <a:t> </a:t>
            </a:r>
            <a:r>
              <a:rPr sz="2400" dirty="0" err="1"/>
              <a:t>delle</a:t>
            </a:r>
            <a:r>
              <a:rPr sz="2400" dirty="0"/>
              <a:t> </a:t>
            </a:r>
            <a:r>
              <a:rPr sz="2400" dirty="0" err="1"/>
              <a:t>capacità</a:t>
            </a:r>
            <a:r>
              <a:rPr sz="2400" dirty="0"/>
              <a:t> </a:t>
            </a:r>
            <a:r>
              <a:rPr sz="2400" dirty="0" err="1"/>
              <a:t>iniziali</a:t>
            </a:r>
            <a:r>
              <a:rPr sz="2400" dirty="0"/>
              <a:t> </a:t>
            </a:r>
            <a:r>
              <a:rPr sz="2400" dirty="0" err="1"/>
              <a:t>dello</a:t>
            </a:r>
            <a:r>
              <a:rPr sz="2400" dirty="0"/>
              <a:t> </a:t>
            </a:r>
            <a:r>
              <a:rPr sz="2400" dirty="0" err="1"/>
              <a:t>studente</a:t>
            </a:r>
            <a:r>
              <a:rPr sz="2400" dirty="0"/>
              <a:t>: il </a:t>
            </a:r>
            <a:r>
              <a:rPr lang="it-IT" sz="2600" dirty="0">
                <a:solidFill>
                  <a:srgbClr val="BD2B0B"/>
                </a:solidFill>
              </a:rPr>
              <a:t>TOLC - E</a:t>
            </a:r>
            <a:endParaRPr sz="2600" dirty="0">
              <a:solidFill>
                <a:srgbClr val="BD2B0B"/>
              </a:solidFill>
            </a:endParaRPr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/>
              <a:t>Il test </a:t>
            </a:r>
            <a:r>
              <a:rPr sz="2400" dirty="0" err="1"/>
              <a:t>si</a:t>
            </a:r>
            <a:r>
              <a:rPr sz="2400" dirty="0"/>
              <a:t> </a:t>
            </a:r>
            <a:r>
              <a:rPr sz="2400" dirty="0" err="1"/>
              <a:t>svolge</a:t>
            </a:r>
            <a:r>
              <a:rPr sz="2400" dirty="0"/>
              <a:t> </a:t>
            </a:r>
            <a:r>
              <a:rPr lang="it-IT" sz="2400" dirty="0"/>
              <a:t>online </a:t>
            </a:r>
            <a:r>
              <a:rPr sz="2400" dirty="0"/>
              <a:t>al computer e </a:t>
            </a:r>
            <a:r>
              <a:rPr sz="2400" dirty="0" err="1"/>
              <a:t>può</a:t>
            </a:r>
            <a:r>
              <a:rPr sz="2400" dirty="0"/>
              <a:t> </a:t>
            </a:r>
            <a:r>
              <a:rPr sz="2400" dirty="0" err="1"/>
              <a:t>essere</a:t>
            </a:r>
            <a:r>
              <a:rPr sz="2400" dirty="0"/>
              <a:t> </a:t>
            </a:r>
            <a:r>
              <a:rPr lang="it-IT" sz="2400" dirty="0"/>
              <a:t>sostenuto </a:t>
            </a:r>
            <a:r>
              <a:rPr sz="2400" dirty="0"/>
              <a:t>in una </a:t>
            </a:r>
            <a:r>
              <a:rPr sz="2400" dirty="0" err="1"/>
              <a:t>delle</a:t>
            </a:r>
            <a:r>
              <a:rPr sz="2400" dirty="0"/>
              <a:t> date </a:t>
            </a:r>
            <a:r>
              <a:rPr sz="2400" dirty="0" err="1"/>
              <a:t>dispon</a:t>
            </a:r>
            <a:r>
              <a:rPr lang="it-IT" sz="2400" dirty="0" err="1"/>
              <a:t>ibili</a:t>
            </a:r>
            <a:r>
              <a:rPr lang="it-IT" sz="2400" dirty="0"/>
              <a:t>:</a:t>
            </a:r>
            <a:br>
              <a:rPr lang="it-IT" sz="2400" dirty="0"/>
            </a:br>
            <a:r>
              <a:rPr lang="it-IT" sz="2400" dirty="0"/>
              <a:t>- in una delle </a:t>
            </a:r>
            <a:r>
              <a:rPr lang="it-IT" sz="2400" dirty="0">
                <a:solidFill>
                  <a:srgbClr val="BD2B0B"/>
                </a:solidFill>
              </a:rPr>
              <a:t>sedi universitarie aderenti </a:t>
            </a:r>
            <a:br>
              <a:rPr lang="it-IT" sz="2400" dirty="0"/>
            </a:br>
            <a:r>
              <a:rPr lang="it-IT" sz="2400" dirty="0"/>
              <a:t>- mediante </a:t>
            </a:r>
            <a:r>
              <a:rPr lang="it-IT" sz="2400" dirty="0">
                <a:solidFill>
                  <a:srgbClr val="BD2B0B"/>
                </a:solidFill>
              </a:rPr>
              <a:t>TOLC-E @ CASA </a:t>
            </a:r>
            <a:r>
              <a:rPr lang="it-IT" sz="2400" dirty="0"/>
              <a:t>(</a:t>
            </a:r>
            <a:r>
              <a:rPr lang="it-IT" sz="2400" u="sng" dirty="0"/>
              <a:t>accettato</a:t>
            </a:r>
            <a:r>
              <a:rPr lang="it-IT" sz="2400" dirty="0"/>
              <a:t>, ma </a:t>
            </a:r>
            <a:r>
              <a:rPr lang="it-IT" sz="2400" u="sng" dirty="0"/>
              <a:t>non erogato da UNIBO</a:t>
            </a:r>
            <a:r>
              <a:rPr lang="it-IT" sz="2400" dirty="0"/>
              <a:t>)</a:t>
            </a:r>
          </a:p>
          <a:p>
            <a:pPr algn="just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u="sng"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/>
              <a:t>Per </a:t>
            </a:r>
            <a:r>
              <a:rPr sz="2400" dirty="0" err="1"/>
              <a:t>ulteriori</a:t>
            </a:r>
            <a:r>
              <a:rPr sz="2400" dirty="0"/>
              <a:t> </a:t>
            </a:r>
            <a:r>
              <a:rPr sz="2400" dirty="0" err="1"/>
              <a:t>informazioni</a:t>
            </a:r>
            <a:r>
              <a:rPr sz="2400" dirty="0"/>
              <a:t> : </a:t>
            </a:r>
            <a:r>
              <a:rPr sz="2400" u="sng" dirty="0">
                <a:hlinkClick r:id="rId3"/>
              </a:rPr>
              <a:t>www.cisiaonline.it</a:t>
            </a:r>
            <a:endParaRPr sz="2400" u="sng" dirty="0"/>
          </a:p>
        </p:txBody>
      </p:sp>
      <p:sp>
        <p:nvSpPr>
          <p:cNvPr id="295" name="Computer"/>
          <p:cNvSpPr/>
          <p:nvPr/>
        </p:nvSpPr>
        <p:spPr>
          <a:xfrm>
            <a:off x="10016821" y="3731827"/>
            <a:ext cx="1120981" cy="90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117"/>
          <p:cNvSpPr txBox="1"/>
          <p:nvPr/>
        </p:nvSpPr>
        <p:spPr>
          <a:xfrm>
            <a:off x="335360" y="426146"/>
            <a:ext cx="11521279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 defTabSz="758825">
              <a:defRPr sz="34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dirty="0"/>
              <a:t>Domanda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ammissione</a:t>
            </a:r>
            <a:endParaRPr dirty="0"/>
          </a:p>
        </p:txBody>
      </p:sp>
      <p:sp>
        <p:nvSpPr>
          <p:cNvPr id="298" name="Il test TOLC-E prevede quesiti di:"/>
          <p:cNvSpPr txBox="1"/>
          <p:nvPr/>
        </p:nvSpPr>
        <p:spPr>
          <a:xfrm>
            <a:off x="956445" y="1380838"/>
            <a:ext cx="9765632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299" name="Matematica, Logica e Comprensione Verbale"/>
          <p:cNvSpPr txBox="1"/>
          <p:nvPr/>
        </p:nvSpPr>
        <p:spPr>
          <a:xfrm>
            <a:off x="4951041" y="1393510"/>
            <a:ext cx="9239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/>
          </a:p>
        </p:txBody>
      </p:sp>
      <p:sp>
        <p:nvSpPr>
          <p:cNvPr id="300" name="È obbligatorio partecipare al test prima di potersi immatricolare ai Corsi di Laurea SPOSI e SVIC…"/>
          <p:cNvSpPr txBox="1"/>
          <p:nvPr/>
        </p:nvSpPr>
        <p:spPr>
          <a:xfrm>
            <a:off x="826406" y="1268361"/>
            <a:ext cx="11128299" cy="4903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u="sng" dirty="0"/>
              <a:t>È </a:t>
            </a:r>
            <a:r>
              <a:rPr sz="2800" u="sng" dirty="0" err="1"/>
              <a:t>obbligatorio</a:t>
            </a:r>
            <a:r>
              <a:rPr sz="2800" dirty="0"/>
              <a:t> </a:t>
            </a:r>
            <a:r>
              <a:rPr lang="it-IT" sz="2800" dirty="0"/>
              <a:t>sostenere i</a:t>
            </a:r>
            <a:r>
              <a:rPr sz="2800" dirty="0"/>
              <a:t>l </a:t>
            </a:r>
            <a:r>
              <a:rPr lang="it-IT" sz="2800" dirty="0" err="1"/>
              <a:t>Tolc-E</a:t>
            </a:r>
            <a:r>
              <a:rPr sz="2800" dirty="0"/>
              <a:t> prima </a:t>
            </a:r>
            <a:r>
              <a:rPr sz="2800" dirty="0" err="1"/>
              <a:t>di</a:t>
            </a:r>
            <a:r>
              <a:rPr sz="2800" dirty="0"/>
              <a:t> </a:t>
            </a:r>
            <a:r>
              <a:rPr sz="2800" dirty="0" err="1"/>
              <a:t>immatricolar</a:t>
            </a:r>
            <a:r>
              <a:rPr lang="it-IT" sz="2800" dirty="0"/>
              <a:t>si</a:t>
            </a:r>
            <a:r>
              <a:rPr sz="2800" dirty="0"/>
              <a:t> </a:t>
            </a:r>
            <a:endParaRPr lang="it-IT" sz="2800"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sz="2400"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 err="1"/>
              <a:t>Dopo</a:t>
            </a:r>
            <a:r>
              <a:rPr sz="2800" dirty="0"/>
              <a:t> aver sostenuto il TOLC-E, potrai utilizzare il punteggio ottenuto per candidarti all’ammissione al corso, iscrivendoti ad una selezione: il test colloca i candidati nella graduatoria utile ai fini dell’ammissione a</a:t>
            </a:r>
            <a:r>
              <a:rPr lang="en-GB" sz="2800" dirty="0"/>
              <a:t>l</a:t>
            </a:r>
            <a:r>
              <a:rPr sz="2800" dirty="0"/>
              <a:t> Cors</a:t>
            </a:r>
            <a:r>
              <a:rPr lang="en-GB" sz="2800" dirty="0"/>
              <a:t>o</a:t>
            </a:r>
            <a:endParaRPr sz="2800"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In base all’esito del test potranno essere assegnati specifici Obblighi Formativi Aggiuntivi (OFA): si assolvono durante il primo anno tramite le modalità previste dal bando</a:t>
            </a:r>
            <a:r>
              <a:rPr lang="it-IT" sz="2800" dirty="0"/>
              <a:t>.</a:t>
            </a:r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it-IT" sz="2800" dirty="0"/>
              <a:t>Vedi: </a:t>
            </a:r>
            <a:r>
              <a:rPr lang="it-IT" sz="2800" dirty="0">
                <a:hlinkClick r:id="rId3"/>
              </a:rPr>
              <a:t>Iscriversi al Corso: requisiti, tempi e modalità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asellaDiTesto 5"/>
          <p:cNvSpPr txBox="1"/>
          <p:nvPr/>
        </p:nvSpPr>
        <p:spPr>
          <a:xfrm>
            <a:off x="1055439" y="1772816"/>
            <a:ext cx="10441163" cy="4118050"/>
          </a:xfrm>
          <a:prstGeom prst="rect">
            <a:avLst/>
          </a:prstGeom>
          <a:solidFill>
            <a:srgbClr val="CCC1DA"/>
          </a:solidFill>
          <a:ln>
            <a:solidFill>
              <a:srgbClr val="292989"/>
            </a:solidFill>
            <a:miter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COMPASS – LM 59 </a:t>
            </a:r>
            <a:r>
              <a:rPr dirty="0" err="1">
                <a:solidFill>
                  <a:srgbClr val="000000"/>
                </a:solidFill>
              </a:rPr>
              <a:t>Comunicazione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pubblica</a:t>
            </a:r>
            <a:r>
              <a:rPr dirty="0">
                <a:solidFill>
                  <a:srgbClr val="000000"/>
                </a:solidFill>
              </a:rPr>
              <a:t> e </a:t>
            </a:r>
            <a:r>
              <a:rPr dirty="0" err="1">
                <a:solidFill>
                  <a:srgbClr val="000000"/>
                </a:solidFill>
              </a:rPr>
              <a:t>d’impresa</a:t>
            </a: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PAO – LM 63 </a:t>
            </a:r>
            <a:r>
              <a:rPr dirty="0" err="1">
                <a:solidFill>
                  <a:srgbClr val="000000"/>
                </a:solidFill>
              </a:rPr>
              <a:t>Politica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Amministrazione</a:t>
            </a:r>
            <a:r>
              <a:rPr dirty="0">
                <a:solidFill>
                  <a:srgbClr val="000000"/>
                </a:solidFill>
              </a:rPr>
              <a:t> e </a:t>
            </a:r>
            <a:r>
              <a:rPr dirty="0" err="1">
                <a:solidFill>
                  <a:srgbClr val="000000"/>
                </a:solidFill>
              </a:rPr>
              <a:t>Organizzazione</a:t>
            </a:r>
            <a:r>
              <a:rPr dirty="0">
                <a:solidFill>
                  <a:srgbClr val="000000"/>
                </a:solidFill>
              </a:rPr>
              <a:t> </a:t>
            </a: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		   </a:t>
            </a:r>
            <a:r>
              <a:rPr sz="2000" dirty="0"/>
              <a:t>(3 curricula, </a:t>
            </a:r>
            <a:r>
              <a:rPr sz="2000" dirty="0" err="1"/>
              <a:t>di</a:t>
            </a:r>
            <a:r>
              <a:rPr sz="2000" dirty="0"/>
              <a:t> cui </a:t>
            </a:r>
            <a:r>
              <a:rPr sz="2000" dirty="0" err="1"/>
              <a:t>uno</a:t>
            </a:r>
            <a:r>
              <a:rPr sz="2000" dirty="0"/>
              <a:t> con </a:t>
            </a:r>
            <a:r>
              <a:rPr sz="2000" dirty="0" err="1"/>
              <a:t>titolo</a:t>
            </a:r>
            <a:r>
              <a:rPr sz="2000" dirty="0"/>
              <a:t> </a:t>
            </a:r>
            <a:r>
              <a:rPr sz="2000" dirty="0" err="1"/>
              <a:t>doppio</a:t>
            </a:r>
            <a:r>
              <a:rPr sz="2000" dirty="0"/>
              <a:t> con IEP </a:t>
            </a:r>
            <a:r>
              <a:rPr sz="2000" dirty="0" err="1"/>
              <a:t>di</a:t>
            </a:r>
            <a:r>
              <a:rPr sz="2000" dirty="0"/>
              <a:t> </a:t>
            </a:r>
            <a:r>
              <a:rPr sz="2000" dirty="0" err="1"/>
              <a:t>Tolosa</a:t>
            </a:r>
            <a:r>
              <a:rPr sz="2000" dirty="0"/>
              <a:t>)</a:t>
            </a:r>
            <a:endParaRPr sz="1200" dirty="0">
              <a:solidFill>
                <a:srgbClr val="800CA0"/>
              </a:solidFill>
            </a:endParaRPr>
          </a:p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200" dirty="0">
              <a:solidFill>
                <a:srgbClr val="800CA0"/>
              </a:solidFill>
            </a:endParaRPr>
          </a:p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it-IT" dirty="0"/>
          </a:p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RILM – LM 52 </a:t>
            </a:r>
            <a:r>
              <a:rPr dirty="0" err="1">
                <a:solidFill>
                  <a:srgbClr val="000000"/>
                </a:solidFill>
              </a:rPr>
              <a:t>Relazioni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Internazionali</a:t>
            </a:r>
            <a:r>
              <a:rPr dirty="0">
                <a:solidFill>
                  <a:srgbClr val="000000"/>
                </a:solidFill>
              </a:rPr>
              <a:t> </a:t>
            </a: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		</a:t>
            </a:r>
            <a:r>
              <a:rPr sz="2000" dirty="0"/>
              <a:t>(4 curricula </a:t>
            </a:r>
            <a:r>
              <a:rPr sz="2000" dirty="0" err="1"/>
              <a:t>internazionali</a:t>
            </a:r>
            <a:r>
              <a:rPr sz="2000" dirty="0"/>
              <a:t> in lingua </a:t>
            </a:r>
            <a:r>
              <a:rPr sz="2000" dirty="0" err="1"/>
              <a:t>inglese</a:t>
            </a:r>
            <a:r>
              <a:rPr sz="2000" dirty="0"/>
              <a:t> e </a:t>
            </a:r>
            <a:r>
              <a:rPr sz="2000" dirty="0" err="1"/>
              <a:t>uno</a:t>
            </a:r>
            <a:r>
              <a:rPr sz="2000" dirty="0"/>
              <a:t> in </a:t>
            </a:r>
            <a:r>
              <a:rPr sz="2000" dirty="0" err="1"/>
              <a:t>italiano</a:t>
            </a:r>
            <a:r>
              <a:rPr sz="2000" dirty="0"/>
              <a:t>)</a:t>
            </a: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400" u="sng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 b="1">
                <a:solidFill>
                  <a:srgbClr val="A5002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SLEG – LM 81 </a:t>
            </a:r>
            <a:r>
              <a:rPr dirty="0" err="1">
                <a:solidFill>
                  <a:srgbClr val="000000"/>
                </a:solidFill>
              </a:rPr>
              <a:t>Sviluppo</a:t>
            </a:r>
            <a:r>
              <a:rPr dirty="0">
                <a:solidFill>
                  <a:srgbClr val="000000"/>
                </a:solidFill>
              </a:rPr>
              <a:t> locale e </a:t>
            </a:r>
            <a:r>
              <a:rPr dirty="0" err="1">
                <a:solidFill>
                  <a:srgbClr val="000000"/>
                </a:solidFill>
              </a:rPr>
              <a:t>globale</a:t>
            </a:r>
            <a:endParaRPr sz="1200" dirty="0"/>
          </a:p>
        </p:txBody>
      </p:sp>
      <p:sp>
        <p:nvSpPr>
          <p:cNvPr id="310" name="Segnaposto testo 1"/>
          <p:cNvSpPr txBox="1">
            <a:spLocks noGrp="1"/>
          </p:cNvSpPr>
          <p:nvPr>
            <p:ph type="body" sz="quarter" idx="1"/>
          </p:nvPr>
        </p:nvSpPr>
        <p:spPr>
          <a:xfrm>
            <a:off x="527050" y="476674"/>
            <a:ext cx="11233151" cy="648072"/>
          </a:xfrm>
          <a:prstGeom prst="rect">
            <a:avLst/>
          </a:prstGeom>
        </p:spPr>
        <p:txBody>
          <a:bodyPr/>
          <a:lstStyle/>
          <a:p>
            <a:pPr algn="ctr" defTabSz="740663">
              <a:lnSpc>
                <a:spcPts val="1700"/>
              </a:lnSpc>
              <a:spcBef>
                <a:spcPts val="600"/>
              </a:spcBef>
              <a:defRPr sz="2592" b="1">
                <a:solidFill>
                  <a:srgbClr val="BD2B0B"/>
                </a:solidFill>
              </a:defRPr>
            </a:pPr>
            <a:endParaRPr dirty="0"/>
          </a:p>
          <a:p>
            <a:pPr algn="ctr" defTabSz="740663">
              <a:lnSpc>
                <a:spcPts val="1700"/>
              </a:lnSpc>
              <a:spcBef>
                <a:spcPts val="600"/>
              </a:spcBef>
              <a:defRPr sz="2592" b="1">
                <a:solidFill>
                  <a:srgbClr val="BD2B0B"/>
                </a:solidFill>
              </a:defRPr>
            </a:pPr>
            <a:r>
              <a:rPr dirty="0"/>
              <a:t>DIPARTIMENTO SCIENZE POLITICHE E SOCIALI</a:t>
            </a:r>
            <a:r>
              <a:rPr lang="it-IT" dirty="0"/>
              <a:t> – LAUREE MAGISTRALI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egnaposto testo 1"/>
          <p:cNvSpPr txBox="1">
            <a:spLocks noGrp="1"/>
          </p:cNvSpPr>
          <p:nvPr>
            <p:ph type="body" idx="1"/>
          </p:nvPr>
        </p:nvSpPr>
        <p:spPr>
          <a:xfrm>
            <a:off x="4727847" y="1772816"/>
            <a:ext cx="7464153" cy="49685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13816">
              <a:spcBef>
                <a:spcPts val="0"/>
              </a:spcBef>
              <a:defRPr sz="2492"/>
            </a:pPr>
            <a:r>
              <a:rPr sz="3200" dirty="0"/>
              <a:t>Tanti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/>
              <a:t>servizi</a:t>
            </a:r>
            <a:r>
              <a:rPr sz="3200" dirty="0"/>
              <a:t> </a:t>
            </a:r>
            <a:r>
              <a:rPr sz="3200" dirty="0" err="1"/>
              <a:t>presso</a:t>
            </a:r>
            <a:r>
              <a:rPr sz="3200" dirty="0"/>
              <a:t> le </a:t>
            </a:r>
            <a:r>
              <a:rPr sz="3200" dirty="0" err="1"/>
              <a:t>nostre</a:t>
            </a:r>
            <a:r>
              <a:rPr sz="3200" dirty="0"/>
              <a:t> </a:t>
            </a:r>
            <a:r>
              <a:rPr sz="3200" dirty="0" err="1"/>
              <a:t>sedi</a:t>
            </a:r>
            <a:r>
              <a:rPr sz="3200" dirty="0"/>
              <a:t>:</a:t>
            </a:r>
          </a:p>
          <a:p>
            <a:pPr defTabSz="813816">
              <a:spcBef>
                <a:spcPts val="0"/>
              </a:spcBef>
              <a:defRPr sz="2136" b="0"/>
            </a:pPr>
            <a:endParaRPr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r>
              <a:rPr dirty="0"/>
              <a:t> </a:t>
            </a:r>
            <a:r>
              <a:rPr sz="2400" b="1" dirty="0"/>
              <a:t>Tutor </a:t>
            </a:r>
            <a:r>
              <a:rPr sz="2400" b="1" dirty="0" err="1"/>
              <a:t>accoglienza</a:t>
            </a:r>
            <a:r>
              <a:rPr sz="2400" b="1" dirty="0"/>
              <a:t> e </a:t>
            </a:r>
            <a:r>
              <a:rPr sz="2400" b="1" dirty="0" err="1"/>
              <a:t>orientamento</a:t>
            </a:r>
            <a:endParaRPr lang="it-IT" sz="2400" b="1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endParaRPr sz="800" dirty="0"/>
          </a:p>
          <a:p>
            <a:pPr defTabSz="813816">
              <a:spcBef>
                <a:spcPts val="0"/>
              </a:spcBef>
              <a:defRPr sz="801"/>
            </a:pPr>
            <a:endParaRPr sz="8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sz="2400" dirty="0"/>
              <a:t> Tutor</a:t>
            </a:r>
            <a:r>
              <a:rPr sz="2400" b="0" dirty="0"/>
              <a:t> </a:t>
            </a:r>
            <a:r>
              <a:rPr sz="2400" dirty="0"/>
              <a:t>OFA</a:t>
            </a:r>
          </a:p>
          <a:p>
            <a:pPr defTabSz="813816">
              <a:spcBef>
                <a:spcPts val="0"/>
              </a:spcBef>
              <a:defRPr sz="801"/>
            </a:pPr>
            <a:endParaRPr sz="9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sz="2400" dirty="0"/>
              <a:t> Tutor e </a:t>
            </a:r>
            <a:r>
              <a:rPr sz="2400" dirty="0" err="1"/>
              <a:t>assistenza</a:t>
            </a:r>
            <a:r>
              <a:rPr lang="it-IT" sz="2400" dirty="0"/>
              <a:t> </a:t>
            </a:r>
            <a:r>
              <a:rPr sz="2400" dirty="0"/>
              <a:t>per </a:t>
            </a:r>
            <a:r>
              <a:rPr sz="2400" dirty="0" err="1"/>
              <a:t>tirocini</a:t>
            </a:r>
            <a:r>
              <a:rPr sz="2400" dirty="0"/>
              <a:t> e </a:t>
            </a:r>
            <a:r>
              <a:rPr sz="2400" dirty="0" err="1"/>
              <a:t>scambi</a:t>
            </a:r>
            <a:r>
              <a:rPr sz="2400" dirty="0"/>
              <a:t> 	</a:t>
            </a:r>
            <a:r>
              <a:rPr sz="2400" dirty="0" err="1"/>
              <a:t>internazionali</a:t>
            </a:r>
            <a:endParaRPr lang="it-IT" sz="24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lang="it-IT" sz="2400" dirty="0"/>
              <a:t> Borse di studio ER-GO</a:t>
            </a:r>
            <a:endParaRPr sz="2400" dirty="0"/>
          </a:p>
          <a:p>
            <a:pPr defTabSz="813816">
              <a:spcBef>
                <a:spcPts val="0"/>
              </a:spcBef>
              <a:defRPr sz="801"/>
            </a:pPr>
            <a:endParaRPr sz="9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sz="2400" dirty="0"/>
              <a:t> </a:t>
            </a:r>
            <a:r>
              <a:rPr sz="2400" dirty="0" err="1"/>
              <a:t>Corsi</a:t>
            </a:r>
            <a:r>
              <a:rPr sz="2400" dirty="0"/>
              <a:t> </a:t>
            </a:r>
            <a:r>
              <a:rPr sz="2400" dirty="0" err="1"/>
              <a:t>tutoriali</a:t>
            </a:r>
            <a:endParaRPr sz="2400" dirty="0"/>
          </a:p>
          <a:p>
            <a:pPr defTabSz="813816">
              <a:spcBef>
                <a:spcPts val="0"/>
              </a:spcBef>
              <a:defRPr sz="801"/>
            </a:pPr>
            <a:endParaRPr sz="9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 b="0"/>
            </a:pPr>
            <a:r>
              <a:rPr sz="2400" dirty="0"/>
              <a:t> </a:t>
            </a:r>
            <a:r>
              <a:rPr sz="2400" b="1" dirty="0" err="1"/>
              <a:t>Biblioteche</a:t>
            </a:r>
            <a:br>
              <a:rPr sz="2400" b="1" dirty="0"/>
            </a:br>
            <a:endParaRPr sz="900" dirty="0"/>
          </a:p>
          <a:p>
            <a:pPr defTabSz="813816">
              <a:spcBef>
                <a:spcPts val="0"/>
              </a:spcBef>
              <a:buSzPct val="100000"/>
              <a:buChar char="✓"/>
              <a:defRPr sz="2136"/>
            </a:pPr>
            <a:r>
              <a:rPr sz="2400" dirty="0" err="1"/>
              <a:t>Laboratori</a:t>
            </a:r>
            <a:r>
              <a:rPr sz="2400" b="0" dirty="0"/>
              <a:t> </a:t>
            </a:r>
            <a:r>
              <a:rPr sz="2400" dirty="0" err="1"/>
              <a:t>linguistici</a:t>
            </a:r>
            <a:r>
              <a:rPr sz="2400" dirty="0"/>
              <a:t>, </a:t>
            </a:r>
            <a:r>
              <a:rPr sz="2400" dirty="0" err="1"/>
              <a:t>informatici</a:t>
            </a:r>
            <a:r>
              <a:rPr sz="2400" dirty="0"/>
              <a:t>  e 	</a:t>
            </a:r>
            <a:r>
              <a:rPr sz="2400" dirty="0" err="1"/>
              <a:t>multimediali</a:t>
            </a:r>
            <a:endParaRPr sz="2400" dirty="0"/>
          </a:p>
        </p:txBody>
      </p:sp>
      <p:sp>
        <p:nvSpPr>
          <p:cNvPr id="320" name="Shape 310"/>
          <p:cNvSpPr txBox="1"/>
          <p:nvPr/>
        </p:nvSpPr>
        <p:spPr>
          <a:xfrm>
            <a:off x="4295800" y="356087"/>
            <a:ext cx="7056785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Lo </a:t>
            </a:r>
            <a:r>
              <a:rPr dirty="0" err="1"/>
              <a:t>studente</a:t>
            </a:r>
            <a:r>
              <a:rPr dirty="0"/>
              <a:t> al </a:t>
            </a:r>
            <a:r>
              <a:rPr dirty="0" err="1"/>
              <a:t>centro</a:t>
            </a:r>
            <a:r>
              <a:rPr dirty="0"/>
              <a:t>!</a:t>
            </a:r>
          </a:p>
        </p:txBody>
      </p:sp>
      <p:pic>
        <p:nvPicPr>
          <p:cNvPr id="321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36" y="116632"/>
            <a:ext cx="2880867" cy="331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6" descr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439816" cy="274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egnaposto testo 1"/>
          <p:cNvSpPr txBox="1">
            <a:spLocks noGrp="1"/>
          </p:cNvSpPr>
          <p:nvPr>
            <p:ph type="body" sz="quarter" idx="1"/>
          </p:nvPr>
        </p:nvSpPr>
        <p:spPr>
          <a:xfrm>
            <a:off x="1199455" y="2420888"/>
            <a:ext cx="9865098" cy="864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600"/>
            </a:lvl1pPr>
          </a:lstStyle>
          <a:p>
            <a:r>
              <a:rPr sz="3200" dirty="0" err="1"/>
              <a:t>Contatti</a:t>
            </a:r>
            <a:endParaRPr sz="3200" dirty="0"/>
          </a:p>
        </p:txBody>
      </p:sp>
      <p:graphicFrame>
        <p:nvGraphicFramePr>
          <p:cNvPr id="325" name="Tabella 10"/>
          <p:cNvGraphicFramePr/>
          <p:nvPr>
            <p:extLst>
              <p:ext uri="{D42A27DB-BD31-4B8C-83A1-F6EECF244321}">
                <p14:modId xmlns:p14="http://schemas.microsoft.com/office/powerpoint/2010/main" val="1281806100"/>
              </p:ext>
            </p:extLst>
          </p:nvPr>
        </p:nvGraphicFramePr>
        <p:xfrm>
          <a:off x="335360" y="3028406"/>
          <a:ext cx="6192688" cy="316556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17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Orientamento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Bologna</a:t>
                      </a: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605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/>
                        <a:t>Coordinatrice di Corso –Giulia Guazzaloca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>
                          <a:hlinkClick r:id="rId2"/>
                        </a:rPr>
                        <a:t>giulia.guazzaloca2@unibo.it</a:t>
                      </a:r>
                      <a:r>
                        <a:rPr lang="it-IT" sz="1800" b="0" dirty="0"/>
                        <a:t> 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800" b="0" dirty="0"/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/>
                        <a:t>Supporto alla didattica e Tutor del </a:t>
                      </a:r>
                      <a:r>
                        <a:rPr lang="it-IT" sz="1800" b="0" dirty="0" err="1"/>
                        <a:t>CdS</a:t>
                      </a:r>
                      <a:endParaRPr lang="it-IT" sz="1800" b="0" dirty="0"/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>
                          <a:hlinkClick r:id="rId3"/>
                        </a:rPr>
                        <a:t>didatticasociale.sposi@unibo.it</a:t>
                      </a:r>
                      <a:endParaRPr lang="it-IT" sz="1800" b="0" dirty="0"/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800" b="0" dirty="0"/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/>
                        <a:t>Tutor PIL 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dirty="0">
                          <a:hlinkClick r:id="rId4"/>
                        </a:rPr>
                        <a:t>cdl.infopil@unibo.it</a:t>
                      </a:r>
                      <a:r>
                        <a:rPr lang="it-IT" sz="1800" b="0" dirty="0"/>
                        <a:t> </a:t>
                      </a: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6" name="Tabella 6"/>
          <p:cNvGraphicFramePr/>
          <p:nvPr>
            <p:extLst>
              <p:ext uri="{D42A27DB-BD31-4B8C-83A1-F6EECF244321}">
                <p14:modId xmlns:p14="http://schemas.microsoft.com/office/powerpoint/2010/main" val="724637000"/>
              </p:ext>
            </p:extLst>
          </p:nvPr>
        </p:nvGraphicFramePr>
        <p:xfrm>
          <a:off x="6816080" y="3082835"/>
          <a:ext cx="4896544" cy="32744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359">
                <a:tc>
                  <a:txBody>
                    <a:bodyPr/>
                    <a:lstStyle/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Segreteria Studenti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defTabSz="457200">
                        <a:defRPr sz="24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Bologna</a:t>
                      </a:r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063">
                <a:tc>
                  <a:txBody>
                    <a:bodyPr/>
                    <a:lstStyle/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i="0" u="none" strike="noStrike" dirty="0">
                          <a:solidFill>
                            <a:srgbClr val="434343"/>
                          </a:solidFill>
                          <a:latin typeface="Century Gothic" panose="020B050202020202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Via Marsala 49/A </a:t>
                      </a:r>
                      <a:endParaRPr lang="it-IT" sz="1800" b="0" i="0" u="none" strike="noStrike" dirty="0">
                        <a:solidFill>
                          <a:srgbClr val="434343"/>
                        </a:solidFill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i="0" dirty="0">
                          <a:solidFill>
                            <a:srgbClr val="0000FF"/>
                          </a:solidFill>
                          <a:latin typeface="Century Gothic" panose="020B0502020202020204" pitchFamily="34" charset="0"/>
                          <a:ea typeface="Arial"/>
                          <a:cs typeface="Calibri" panose="020F0502020204030204" pitchFamily="34" charset="0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Sportello Virtuale</a:t>
                      </a:r>
                      <a:endParaRPr lang="it-IT" sz="18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lang="it-IT" sz="1800" b="0" i="0" dirty="0">
                        <a:latin typeface="Century Gothic" panose="020B050202020202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i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E-mail: </a:t>
                      </a:r>
                      <a:r>
                        <a:rPr lang="it-IT" sz="1800" b="0" i="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entury Gothic" panose="020B0502020202020204" pitchFamily="34" charset="0"/>
                          <a:cs typeface="Calibri" panose="020F0502020204030204" pitchFamily="34" charset="0"/>
                          <a:hlinkClick r:id="rId6"/>
                        </a:rPr>
                        <a:t>segscpol@unibo.it</a:t>
                      </a:r>
                      <a:endParaRPr lang="it-IT" sz="1800" b="0" i="0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l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lang="it-IT" sz="1800" b="0" i="0" dirty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Telefono: +39 051 2080332</a:t>
                      </a:r>
                    </a:p>
                    <a:p>
                      <a:pPr algn="just" defTabSz="457200">
                        <a:def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2000" dirty="0"/>
                    </a:p>
                  </a:txBody>
                  <a:tcPr marL="45720" marR="45720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egnaposto testo 2"/>
          <p:cNvSpPr txBox="1">
            <a:spLocks noGrp="1"/>
          </p:cNvSpPr>
          <p:nvPr>
            <p:ph type="body" idx="1"/>
          </p:nvPr>
        </p:nvSpPr>
        <p:spPr>
          <a:xfrm>
            <a:off x="527051" y="1268760"/>
            <a:ext cx="10753526" cy="49685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CARATTERISTICHE PERSONALI</a:t>
            </a:r>
          </a:p>
        </p:txBody>
      </p:sp>
      <p:graphicFrame>
        <p:nvGraphicFramePr>
          <p:cNvPr id="219" name="Segnaposto contenuto 7"/>
          <p:cNvGraphicFramePr/>
          <p:nvPr/>
        </p:nvGraphicFramePr>
        <p:xfrm>
          <a:off x="551383" y="1268759"/>
          <a:ext cx="5184576" cy="46777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67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CARATTERISTICHE E INTERESSI</a:t>
                      </a:r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991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Forte interesse per i  </a:t>
                      </a:r>
                      <a:r>
                        <a:rPr>
                          <a:solidFill>
                            <a:srgbClr val="C00000"/>
                          </a:solidFill>
                        </a:rPr>
                        <a:t>processi sociali,  culturali, politici, economici</a:t>
                      </a:r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185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Curiosità sociale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 in presa diretta con il dibattito pubblico del mondo contemporaneo, anche attraverso giornali, mass media, social media, partecipazione ad eventi</a:t>
                      </a:r>
                      <a:endParaRPr sz="2800"/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2122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Coinvolgimento attivo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nella società in cui viviamo</a:t>
                      </a:r>
                      <a:endParaRPr sz="2800"/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0" name="Segnaposto contenuto 7"/>
          <p:cNvGraphicFramePr/>
          <p:nvPr/>
        </p:nvGraphicFramePr>
        <p:xfrm>
          <a:off x="6384032" y="1484783"/>
          <a:ext cx="5040560" cy="430247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34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4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COMPETENZE PRELIMINARI</a:t>
                      </a:r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828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Buona padronanza della </a:t>
                      </a:r>
                      <a:r>
                        <a:rPr>
                          <a:solidFill>
                            <a:srgbClr val="C00000"/>
                          </a:solidFill>
                        </a:rPr>
                        <a:t>lingua italiana</a:t>
                      </a:r>
                      <a:r>
                        <a:t> (lessico, grammatica, sintassi)</a:t>
                      </a:r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Buona padronanza di </a:t>
                      </a:r>
                      <a:r>
                        <a:rPr>
                          <a:solidFill>
                            <a:srgbClr val="C00000"/>
                          </a:solidFill>
                        </a:rPr>
                        <a:t>strumenti logico-matematici</a:t>
                      </a:r>
                      <a:endParaRPr sz="2800"/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8">
                <a:tc>
                  <a:txBody>
                    <a:bodyPr/>
                    <a:lstStyle/>
                    <a:p>
                      <a:pPr algn="l" defTabSz="457200">
                        <a:defRPr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Livello di conoscenza di base della </a:t>
                      </a:r>
                      <a:r>
                        <a:rPr>
                          <a:solidFill>
                            <a:srgbClr val="C00000"/>
                          </a:solidFill>
                        </a:rPr>
                        <a:t>lingua Inglese</a:t>
                      </a:r>
                    </a:p>
                  </a:txBody>
                  <a:tcPr marL="45712" marR="45712" marT="45712" marB="45712" horzOverflow="overflow"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Segnaposto testo 3"/>
          <p:cNvSpPr txBox="1"/>
          <p:nvPr/>
        </p:nvSpPr>
        <p:spPr>
          <a:xfrm>
            <a:off x="479375" y="332656"/>
            <a:ext cx="11233151" cy="64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Mi iscrivo ad uno dei corsi dei Dipartimenti di area sociale e politica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ella 1"/>
          <p:cNvGraphicFramePr/>
          <p:nvPr/>
        </p:nvGraphicFramePr>
        <p:xfrm>
          <a:off x="334433" y="1680840"/>
          <a:ext cx="11584517" cy="369312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6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594">
                <a:tc>
                  <a:txBody>
                    <a:bodyPr/>
                    <a:lstStyle/>
                    <a:p>
                      <a:pPr algn="l" defTabSz="457200">
                        <a:defRPr sz="21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Approccio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multidisciplinare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15" marR="45715" marT="45715" marB="45715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1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Percorsi di approfondimento (curricula)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1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Opportunità professionali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>
                      <a:solidFill>
                        <a:srgbClr val="2F2F98"/>
                      </a:solidFill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Preparazione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metodologica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competenze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nell’ambito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delle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scienze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politiche</a:t>
                      </a:r>
                      <a:r>
                        <a:rPr sz="21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 </a:t>
                      </a:r>
                      <a:r>
                        <a:rPr sz="2100" b="1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sociali</a:t>
                      </a:r>
                      <a:endParaRPr sz="21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45715" marR="45715" marT="45715" marB="45715" horzOverflow="overflow">
                    <a:lnL>
                      <a:solidFill>
                        <a:srgbClr val="2F2F98"/>
                      </a:solidFill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Al </a:t>
                      </a:r>
                      <a:r>
                        <a:rPr dirty="0" err="1"/>
                        <a:t>terzo</a:t>
                      </a:r>
                      <a:r>
                        <a:rPr dirty="0"/>
                        <a:t> anno </a:t>
                      </a:r>
                      <a:r>
                        <a:rPr dirty="0" err="1"/>
                        <a:t>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sceglie</a:t>
                      </a:r>
                      <a:r>
                        <a:rPr dirty="0"/>
                        <a:t> un </a:t>
                      </a:r>
                      <a:r>
                        <a:rPr dirty="0" err="1"/>
                        <a:t>approfondimento</a:t>
                      </a:r>
                      <a:r>
                        <a:rPr dirty="0"/>
                        <a:t>: </a:t>
                      </a:r>
                      <a:br>
                        <a:rPr dirty="0"/>
                      </a:br>
                      <a:r>
                        <a:rPr dirty="0"/>
                        <a:t>- </a:t>
                      </a:r>
                      <a:r>
                        <a:rPr i="1" dirty="0" err="1"/>
                        <a:t>Comunicazione</a:t>
                      </a:r>
                      <a:r>
                        <a:rPr i="1" dirty="0"/>
                        <a:t> </a:t>
                      </a:r>
                      <a:br>
                        <a:rPr i="1" dirty="0"/>
                      </a:br>
                      <a:r>
                        <a:rPr i="1" dirty="0"/>
                        <a:t>- </a:t>
                      </a:r>
                      <a:r>
                        <a:rPr i="1" dirty="0" err="1"/>
                        <a:t>Relazioni</a:t>
                      </a:r>
                      <a:r>
                        <a:rPr i="1" dirty="0"/>
                        <a:t> </a:t>
                      </a:r>
                      <a:r>
                        <a:rPr i="1" dirty="0" err="1"/>
                        <a:t>internazionali</a:t>
                      </a:r>
                      <a:r>
                        <a:rPr i="1" dirty="0"/>
                        <a:t> </a:t>
                      </a:r>
                      <a:br>
                        <a:rPr i="1" dirty="0"/>
                      </a:br>
                      <a:r>
                        <a:rPr i="1" dirty="0"/>
                        <a:t>- </a:t>
                      </a:r>
                      <a:r>
                        <a:rPr i="1" dirty="0" err="1"/>
                        <a:t>Scienze</a:t>
                      </a:r>
                      <a:r>
                        <a:rPr i="1" dirty="0"/>
                        <a:t> </a:t>
                      </a:r>
                      <a:r>
                        <a:rPr i="1" dirty="0" err="1"/>
                        <a:t>dell’organizzazione</a:t>
                      </a:r>
                      <a:br>
                        <a:rPr i="1" dirty="0"/>
                      </a:br>
                      <a:r>
                        <a:rPr i="1" dirty="0"/>
                        <a:t>- </a:t>
                      </a:r>
                      <a:r>
                        <a:rPr i="1" dirty="0" err="1"/>
                        <a:t>Sociologia</a:t>
                      </a:r>
                      <a:r>
                        <a:rPr i="1" dirty="0"/>
                        <a:t> </a:t>
                      </a:r>
                      <a:br>
                        <a:rPr i="1" dirty="0"/>
                      </a:br>
                      <a:r>
                        <a:rPr i="1" dirty="0"/>
                        <a:t>- </a:t>
                      </a:r>
                      <a:r>
                        <a:rPr i="1" dirty="0" err="1"/>
                        <a:t>Percorso</a:t>
                      </a:r>
                      <a:r>
                        <a:rPr i="1" dirty="0"/>
                        <a:t> </a:t>
                      </a:r>
                      <a:r>
                        <a:rPr i="1" dirty="0" err="1"/>
                        <a:t>integrato</a:t>
                      </a:r>
                      <a:r>
                        <a:rPr i="1" dirty="0"/>
                        <a:t> </a:t>
                      </a:r>
                      <a:r>
                        <a:rPr i="1" dirty="0" err="1"/>
                        <a:t>Università</a:t>
                      </a:r>
                      <a:r>
                        <a:rPr i="1" dirty="0"/>
                        <a:t> e </a:t>
                      </a:r>
                      <a:r>
                        <a:rPr i="1" dirty="0" err="1"/>
                        <a:t>impresa</a:t>
                      </a:r>
                      <a:endParaRPr i="1" dirty="0"/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Enti pubblici e amministrazioni pubbliche, imprese private,  organizzazioni non profit, settore della formazione e dell’orientamento professionale e settore editoriale</a:t>
                      </a:r>
                    </a:p>
                  </a:txBody>
                  <a:tcPr marL="45715" marR="45715" marT="45715" marB="45715" horzOverflow="overflow">
                    <a:lnL w="12700">
                      <a:miter lim="400000"/>
                    </a:lnL>
                    <a:lnR>
                      <a:solidFill>
                        <a:srgbClr val="2F2F98"/>
                      </a:solidFill>
                    </a:lnR>
                    <a:lnT>
                      <a:solidFill>
                        <a:srgbClr val="2F2F98"/>
                      </a:solidFill>
                    </a:lnT>
                    <a:lnB>
                      <a:solidFill>
                        <a:srgbClr val="2F2F98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8" name="CasellaDiTesto 2"/>
          <p:cNvSpPr txBox="1"/>
          <p:nvPr/>
        </p:nvSpPr>
        <p:spPr>
          <a:xfrm>
            <a:off x="119336" y="25401"/>
            <a:ext cx="12072664" cy="171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sz="36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Scienze Politiche, Sociali e Internazionali - </a:t>
            </a:r>
            <a:r>
              <a:rPr sz="3200"/>
              <a:t>SPOSI </a:t>
            </a:r>
            <a:r>
              <a:rPr sz="2800">
                <a:solidFill>
                  <a:srgbClr val="000000"/>
                </a:solidFill>
              </a:rPr>
              <a:t>DIPARTIMENTO SCIENZE POLITICHE E SOCIALI</a:t>
            </a:r>
            <a:br>
              <a:rPr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</p:txBody>
      </p:sp>
      <p:sp>
        <p:nvSpPr>
          <p:cNvPr id="229" name="CasellaDiTesto 2"/>
          <p:cNvSpPr txBox="1"/>
          <p:nvPr/>
        </p:nvSpPr>
        <p:spPr>
          <a:xfrm>
            <a:off x="335360" y="5805263"/>
            <a:ext cx="7272809" cy="76200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CORSO A NUMERO PROGRAMMATO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POSI: Obiettivi formativi?"/>
          <p:cNvSpPr txBox="1"/>
          <p:nvPr/>
        </p:nvSpPr>
        <p:spPr>
          <a:xfrm>
            <a:off x="747341" y="206478"/>
            <a:ext cx="5899992" cy="72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26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>
              <a:lnSpc>
                <a:spcPts val="2200"/>
              </a:lnSpc>
              <a:spcBef>
                <a:spcPts val="500"/>
              </a:spcBef>
              <a:defRPr sz="26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SPOSI: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formativi</a:t>
            </a:r>
            <a:r>
              <a:rPr dirty="0"/>
              <a:t>?</a:t>
            </a:r>
          </a:p>
        </p:txBody>
      </p:sp>
      <p:sp>
        <p:nvSpPr>
          <p:cNvPr id="232" name="Il laureato in Scienze Politiche, Sociali e Internazionali avrà una solida formazione interdisciplinare di base negli ambiti:"/>
          <p:cNvSpPr txBox="1"/>
          <p:nvPr/>
        </p:nvSpPr>
        <p:spPr>
          <a:xfrm>
            <a:off x="724577" y="1194620"/>
            <a:ext cx="866004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2400" dirty="0"/>
              <a:t>Il </a:t>
            </a:r>
            <a:r>
              <a:rPr sz="2400" dirty="0" err="1"/>
              <a:t>laureato</a:t>
            </a:r>
            <a:r>
              <a:rPr sz="2400" dirty="0"/>
              <a:t> in </a:t>
            </a:r>
            <a:r>
              <a:rPr sz="2400" dirty="0" err="1"/>
              <a:t>Scienze</a:t>
            </a:r>
            <a:r>
              <a:rPr sz="2400" dirty="0"/>
              <a:t> </a:t>
            </a:r>
            <a:r>
              <a:rPr sz="2400" dirty="0" err="1"/>
              <a:t>Politiche</a:t>
            </a:r>
            <a:r>
              <a:rPr sz="2400" dirty="0"/>
              <a:t>, </a:t>
            </a:r>
            <a:r>
              <a:rPr sz="2400" dirty="0" err="1"/>
              <a:t>Sociali</a:t>
            </a:r>
            <a:r>
              <a:rPr sz="2400" dirty="0"/>
              <a:t> e </a:t>
            </a:r>
            <a:r>
              <a:rPr sz="2400" dirty="0" err="1"/>
              <a:t>Internazionali</a:t>
            </a:r>
            <a:r>
              <a:rPr sz="2400" dirty="0"/>
              <a:t> </a:t>
            </a:r>
            <a:r>
              <a:rPr sz="2400" dirty="0" err="1"/>
              <a:t>avrà</a:t>
            </a:r>
            <a:r>
              <a:rPr sz="2400" dirty="0"/>
              <a:t>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solida</a:t>
            </a:r>
            <a:r>
              <a:rPr sz="2400" dirty="0"/>
              <a:t> </a:t>
            </a:r>
            <a:r>
              <a:rPr sz="2400" dirty="0" err="1"/>
              <a:t>formazione</a:t>
            </a:r>
            <a:r>
              <a:rPr sz="2400" dirty="0"/>
              <a:t> </a:t>
            </a:r>
            <a:r>
              <a:rPr sz="2400" dirty="0" err="1"/>
              <a:t>interdisciplinare</a:t>
            </a:r>
            <a:r>
              <a:rPr sz="2400" dirty="0"/>
              <a:t> </a:t>
            </a:r>
            <a:r>
              <a:rPr sz="2400" dirty="0" err="1"/>
              <a:t>di</a:t>
            </a:r>
            <a:r>
              <a:rPr sz="2400" dirty="0"/>
              <a:t> base </a:t>
            </a:r>
            <a:r>
              <a:rPr sz="2400" dirty="0" err="1"/>
              <a:t>negli</a:t>
            </a:r>
            <a:r>
              <a:rPr sz="2400" dirty="0"/>
              <a:t> </a:t>
            </a:r>
            <a:r>
              <a:rPr sz="2400" dirty="0" err="1"/>
              <a:t>ambiti</a:t>
            </a:r>
            <a:r>
              <a:rPr sz="2400" dirty="0"/>
              <a:t>: </a:t>
            </a:r>
          </a:p>
        </p:txBody>
      </p:sp>
      <p:sp>
        <p:nvSpPr>
          <p:cNvPr id="233" name="Diritto…"/>
          <p:cNvSpPr txBox="1"/>
          <p:nvPr/>
        </p:nvSpPr>
        <p:spPr>
          <a:xfrm>
            <a:off x="3514186" y="2362172"/>
            <a:ext cx="3705500" cy="2105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Diritto</a:t>
            </a:r>
            <a:r>
              <a:rPr sz="2400" dirty="0"/>
              <a:t> </a:t>
            </a:r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Economia</a:t>
            </a:r>
            <a:r>
              <a:rPr sz="2400" dirty="0"/>
              <a:t> </a:t>
            </a:r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Scienza</a:t>
            </a:r>
            <a:r>
              <a:rPr sz="2400" dirty="0"/>
              <a:t> </a:t>
            </a:r>
            <a:r>
              <a:rPr sz="2400" dirty="0" err="1"/>
              <a:t>Politica</a:t>
            </a:r>
            <a:r>
              <a:rPr sz="2400" dirty="0"/>
              <a:t> </a:t>
            </a:r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Storia</a:t>
            </a:r>
            <a:endParaRPr sz="2400" dirty="0"/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Sociologia</a:t>
            </a:r>
            <a:r>
              <a:rPr sz="2400" dirty="0"/>
              <a:t> </a:t>
            </a:r>
          </a:p>
          <a:p>
            <a:pPr>
              <a:lnSpc>
                <a:spcPts val="2200"/>
              </a:lnSpc>
              <a:spcBef>
                <a:spcPts val="500"/>
              </a:spcBef>
              <a:defRPr sz="20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400" dirty="0" err="1"/>
              <a:t>Statistica</a:t>
            </a:r>
            <a:r>
              <a:rPr sz="2400" dirty="0"/>
              <a:t> e </a:t>
            </a:r>
            <a:r>
              <a:rPr sz="2400" dirty="0" err="1"/>
              <a:t>Metodologia</a:t>
            </a:r>
            <a:endParaRPr sz="2400" dirty="0"/>
          </a:p>
        </p:txBody>
      </p:sp>
      <p:sp>
        <p:nvSpPr>
          <p:cNvPr id="234" name="Ottenuta attraverso lo studio e l’acquisizione delle conoscenze di base e degli strumenti metodologici specifici dei vari ambiti disciplinari, perfezionata durante il biennio comune."/>
          <p:cNvSpPr txBox="1"/>
          <p:nvPr/>
        </p:nvSpPr>
        <p:spPr>
          <a:xfrm>
            <a:off x="3478585" y="4596129"/>
            <a:ext cx="4922129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Ottenuta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lo studio e </a:t>
            </a:r>
            <a:r>
              <a:rPr dirty="0" err="1"/>
              <a:t>l’acquisizione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conoscenze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base e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metodologici</a:t>
            </a:r>
            <a:r>
              <a:rPr dirty="0"/>
              <a:t> </a:t>
            </a:r>
            <a:r>
              <a:rPr dirty="0" err="1"/>
              <a:t>specifici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ambiti</a:t>
            </a:r>
            <a:r>
              <a:rPr dirty="0"/>
              <a:t> </a:t>
            </a:r>
            <a:r>
              <a:rPr dirty="0" err="1"/>
              <a:t>disciplinari</a:t>
            </a:r>
            <a:r>
              <a:rPr dirty="0"/>
              <a:t>, </a:t>
            </a:r>
            <a:r>
              <a:rPr dirty="0" err="1"/>
              <a:t>perfezionata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>
                <a:hlinkClick r:id="rId3"/>
              </a:rPr>
              <a:t>biennio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comune</a:t>
            </a:r>
            <a:r>
              <a:rPr dirty="0"/>
              <a:t>.</a:t>
            </a:r>
          </a:p>
        </p:txBody>
      </p:sp>
      <p:sp>
        <p:nvSpPr>
          <p:cNvPr id="235" name="Discipline giuridiche"/>
          <p:cNvSpPr txBox="1"/>
          <p:nvPr/>
        </p:nvSpPr>
        <p:spPr>
          <a:xfrm>
            <a:off x="10278673" y="5556910"/>
            <a:ext cx="1715398" cy="351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200"/>
              </a:lnSpc>
              <a:spcBef>
                <a:spcPts val="500"/>
              </a:spcBef>
              <a:defRPr sz="13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Discipline giuridiche</a:t>
            </a:r>
          </a:p>
        </p:txBody>
      </p:sp>
      <p:sp>
        <p:nvSpPr>
          <p:cNvPr id="236" name="Bilancia"/>
          <p:cNvSpPr/>
          <p:nvPr/>
        </p:nvSpPr>
        <p:spPr>
          <a:xfrm>
            <a:off x="10399750" y="4419572"/>
            <a:ext cx="1349300" cy="117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0" y="1187"/>
                </a:cubicBezTo>
                <a:cubicBezTo>
                  <a:pt x="9760" y="1611"/>
                  <a:pt x="9955" y="1983"/>
                  <a:pt x="10246" y="2193"/>
                </a:cubicBezTo>
                <a:lnTo>
                  <a:pt x="10246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6" y="5860"/>
                </a:cubicBezTo>
                <a:lnTo>
                  <a:pt x="10246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4" y="10139"/>
                </a:lnTo>
                <a:lnTo>
                  <a:pt x="11354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4" y="2956"/>
                </a:cubicBezTo>
                <a:lnTo>
                  <a:pt x="11354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7" name="Curva a campana"/>
          <p:cNvSpPr/>
          <p:nvPr/>
        </p:nvSpPr>
        <p:spPr>
          <a:xfrm>
            <a:off x="265858" y="2374872"/>
            <a:ext cx="1271684" cy="1268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2165" y="20628"/>
                </a:lnTo>
                <a:lnTo>
                  <a:pt x="12165" y="19779"/>
                </a:lnTo>
                <a:lnTo>
                  <a:pt x="11626" y="19779"/>
                </a:lnTo>
                <a:lnTo>
                  <a:pt x="11626" y="20628"/>
                </a:ln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1876" y="5159"/>
                </a:moveTo>
                <a:cubicBezTo>
                  <a:pt x="10741" y="5159"/>
                  <a:pt x="10243" y="6260"/>
                  <a:pt x="10080" y="6621"/>
                </a:cubicBezTo>
                <a:cubicBezTo>
                  <a:pt x="9717" y="7423"/>
                  <a:pt x="9465" y="8488"/>
                  <a:pt x="9172" y="9720"/>
                </a:cubicBezTo>
                <a:cubicBezTo>
                  <a:pt x="8905" y="10847"/>
                  <a:pt x="8601" y="12125"/>
                  <a:pt x="8166" y="13338"/>
                </a:cubicBezTo>
                <a:cubicBezTo>
                  <a:pt x="7432" y="15385"/>
                  <a:pt x="6483" y="16961"/>
                  <a:pt x="5344" y="18024"/>
                </a:cubicBezTo>
                <a:cubicBezTo>
                  <a:pt x="4185" y="19106"/>
                  <a:pt x="2822" y="19654"/>
                  <a:pt x="1293" y="19654"/>
                </a:cubicBezTo>
                <a:lnTo>
                  <a:pt x="1293" y="20410"/>
                </a:lnTo>
                <a:cubicBezTo>
                  <a:pt x="4654" y="20410"/>
                  <a:pt x="7277" y="18053"/>
                  <a:pt x="8876" y="13593"/>
                </a:cubicBezTo>
                <a:cubicBezTo>
                  <a:pt x="9325" y="12340"/>
                  <a:pt x="9634" y="11040"/>
                  <a:pt x="9906" y="9894"/>
                </a:cubicBezTo>
                <a:cubicBezTo>
                  <a:pt x="10433" y="7671"/>
                  <a:pt x="10849" y="5916"/>
                  <a:pt x="11876" y="5916"/>
                </a:cubicBezTo>
                <a:cubicBezTo>
                  <a:pt x="12815" y="5916"/>
                  <a:pt x="13161" y="7265"/>
                  <a:pt x="13648" y="9467"/>
                </a:cubicBezTo>
                <a:cubicBezTo>
                  <a:pt x="13935" y="10763"/>
                  <a:pt x="14259" y="12232"/>
                  <a:pt x="14842" y="13651"/>
                </a:cubicBezTo>
                <a:cubicBezTo>
                  <a:pt x="16579" y="17884"/>
                  <a:pt x="19106" y="20410"/>
                  <a:pt x="21600" y="20410"/>
                </a:cubicBezTo>
                <a:lnTo>
                  <a:pt x="21600" y="19654"/>
                </a:lnTo>
                <a:cubicBezTo>
                  <a:pt x="20557" y="19654"/>
                  <a:pt x="19457" y="19095"/>
                  <a:pt x="18417" y="18035"/>
                </a:cubicBezTo>
                <a:cubicBezTo>
                  <a:pt x="17339" y="16937"/>
                  <a:pt x="16343" y="15322"/>
                  <a:pt x="15538" y="13362"/>
                </a:cubicBezTo>
                <a:cubicBezTo>
                  <a:pt x="14981" y="12004"/>
                  <a:pt x="14664" y="10569"/>
                  <a:pt x="14384" y="9303"/>
                </a:cubicBezTo>
                <a:cubicBezTo>
                  <a:pt x="14136" y="8183"/>
                  <a:pt x="13923" y="7216"/>
                  <a:pt x="13593" y="6489"/>
                </a:cubicBezTo>
                <a:cubicBezTo>
                  <a:pt x="13186" y="5595"/>
                  <a:pt x="12624" y="5159"/>
                  <a:pt x="11876" y="5159"/>
                </a:cubicBezTo>
                <a:close/>
                <a:moveTo>
                  <a:pt x="11626" y="6692"/>
                </a:moveTo>
                <a:lnTo>
                  <a:pt x="11626" y="7703"/>
                </a:lnTo>
                <a:lnTo>
                  <a:pt x="12165" y="7703"/>
                </a:lnTo>
                <a:lnTo>
                  <a:pt x="12165" y="6692"/>
                </a:lnTo>
                <a:lnTo>
                  <a:pt x="11626" y="6692"/>
                </a:lnTo>
                <a:close/>
                <a:moveTo>
                  <a:pt x="11596" y="8905"/>
                </a:moveTo>
                <a:lnTo>
                  <a:pt x="11596" y="9916"/>
                </a:lnTo>
                <a:lnTo>
                  <a:pt x="12135" y="9916"/>
                </a:lnTo>
                <a:lnTo>
                  <a:pt x="12135" y="8905"/>
                </a:lnTo>
                <a:lnTo>
                  <a:pt x="11596" y="8905"/>
                </a:lnTo>
                <a:close/>
                <a:moveTo>
                  <a:pt x="11626" y="11293"/>
                </a:moveTo>
                <a:lnTo>
                  <a:pt x="11626" y="12305"/>
                </a:lnTo>
                <a:lnTo>
                  <a:pt x="12165" y="12305"/>
                </a:lnTo>
                <a:lnTo>
                  <a:pt x="12165" y="11293"/>
                </a:lnTo>
                <a:lnTo>
                  <a:pt x="11626" y="11293"/>
                </a:lnTo>
                <a:close/>
                <a:moveTo>
                  <a:pt x="11596" y="13316"/>
                </a:moveTo>
                <a:lnTo>
                  <a:pt x="11596" y="14327"/>
                </a:lnTo>
                <a:lnTo>
                  <a:pt x="12135" y="14327"/>
                </a:lnTo>
                <a:lnTo>
                  <a:pt x="12135" y="13316"/>
                </a:lnTo>
                <a:lnTo>
                  <a:pt x="11596" y="13316"/>
                </a:lnTo>
                <a:close/>
                <a:moveTo>
                  <a:pt x="11626" y="15435"/>
                </a:moveTo>
                <a:lnTo>
                  <a:pt x="11626" y="16446"/>
                </a:lnTo>
                <a:lnTo>
                  <a:pt x="12165" y="16446"/>
                </a:lnTo>
                <a:lnTo>
                  <a:pt x="12165" y="15435"/>
                </a:lnTo>
                <a:lnTo>
                  <a:pt x="11626" y="15435"/>
                </a:lnTo>
                <a:close/>
                <a:moveTo>
                  <a:pt x="11596" y="17590"/>
                </a:moveTo>
                <a:lnTo>
                  <a:pt x="11596" y="18601"/>
                </a:lnTo>
                <a:lnTo>
                  <a:pt x="12135" y="18601"/>
                </a:lnTo>
                <a:lnTo>
                  <a:pt x="12135" y="17590"/>
                </a:lnTo>
                <a:lnTo>
                  <a:pt x="11596" y="1759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8" name="Discipline statistiche e metodologiche"/>
          <p:cNvSpPr txBox="1"/>
          <p:nvPr/>
        </p:nvSpPr>
        <p:spPr>
          <a:xfrm>
            <a:off x="925531" y="2694388"/>
            <a:ext cx="1374738" cy="91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3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Discipline </a:t>
            </a:r>
            <a:r>
              <a:rPr dirty="0" err="1"/>
              <a:t>statistiche</a:t>
            </a:r>
            <a:r>
              <a:rPr dirty="0"/>
              <a:t> e </a:t>
            </a:r>
            <a:r>
              <a:rPr dirty="0" err="1"/>
              <a:t>metodologiche</a:t>
            </a:r>
            <a:r>
              <a:rPr dirty="0"/>
              <a:t> </a:t>
            </a:r>
          </a:p>
        </p:txBody>
      </p:sp>
      <p:sp>
        <p:nvSpPr>
          <p:cNvPr id="239" name="Libro aperto"/>
          <p:cNvSpPr/>
          <p:nvPr/>
        </p:nvSpPr>
        <p:spPr>
          <a:xfrm>
            <a:off x="9762311" y="1473149"/>
            <a:ext cx="1316941" cy="1219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0" name="Discipline storiche"/>
          <p:cNvSpPr txBox="1"/>
          <p:nvPr/>
        </p:nvSpPr>
        <p:spPr>
          <a:xfrm>
            <a:off x="10843841" y="1903729"/>
            <a:ext cx="1374738" cy="63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3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Discipline storiche </a:t>
            </a:r>
          </a:p>
        </p:txBody>
      </p:sp>
      <p:sp>
        <p:nvSpPr>
          <p:cNvPr id="241" name="Discipline economiche"/>
          <p:cNvSpPr txBox="1"/>
          <p:nvPr/>
        </p:nvSpPr>
        <p:spPr>
          <a:xfrm>
            <a:off x="8824483" y="3507188"/>
            <a:ext cx="1702970" cy="63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3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Discipline economiche</a:t>
            </a:r>
          </a:p>
        </p:txBody>
      </p:sp>
      <p:sp>
        <p:nvSpPr>
          <p:cNvPr id="242" name="Calcolatrice"/>
          <p:cNvSpPr/>
          <p:nvPr/>
        </p:nvSpPr>
        <p:spPr>
          <a:xfrm>
            <a:off x="8291531" y="3049064"/>
            <a:ext cx="823738" cy="1165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3" name="Uomo"/>
          <p:cNvSpPr/>
          <p:nvPr/>
        </p:nvSpPr>
        <p:spPr>
          <a:xfrm>
            <a:off x="935179" y="4682268"/>
            <a:ext cx="413444" cy="106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Donna"/>
          <p:cNvSpPr/>
          <p:nvPr/>
        </p:nvSpPr>
        <p:spPr>
          <a:xfrm>
            <a:off x="1406017" y="4697956"/>
            <a:ext cx="426346" cy="1067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Donna"/>
          <p:cNvSpPr/>
          <p:nvPr/>
        </p:nvSpPr>
        <p:spPr>
          <a:xfrm>
            <a:off x="1889376" y="4697956"/>
            <a:ext cx="426346" cy="1067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6" name="Uomo"/>
          <p:cNvSpPr/>
          <p:nvPr/>
        </p:nvSpPr>
        <p:spPr>
          <a:xfrm>
            <a:off x="2372731" y="4675531"/>
            <a:ext cx="425968" cy="1099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7" name="Discipline sociologiche e politologiche"/>
          <p:cNvSpPr txBox="1"/>
          <p:nvPr/>
        </p:nvSpPr>
        <p:spPr>
          <a:xfrm>
            <a:off x="836892" y="5739129"/>
            <a:ext cx="1972455" cy="63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2200"/>
              </a:lnSpc>
              <a:spcBef>
                <a:spcPts val="500"/>
              </a:spcBef>
              <a:defRPr sz="13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Discipline sociologiche e politologiche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rriculum: SOCIOLOGIA…"/>
          <p:cNvSpPr txBox="1"/>
          <p:nvPr/>
        </p:nvSpPr>
        <p:spPr>
          <a:xfrm>
            <a:off x="634182" y="3766337"/>
            <a:ext cx="4866966" cy="263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Curriculum: SOCIOLOGIA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Studio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teorie</a:t>
            </a:r>
            <a:r>
              <a:rPr dirty="0"/>
              <a:t> </a:t>
            </a:r>
            <a:r>
              <a:rPr dirty="0" err="1"/>
              <a:t>sociologiche</a:t>
            </a:r>
            <a:r>
              <a:rPr dirty="0"/>
              <a:t> </a:t>
            </a:r>
            <a:r>
              <a:rPr dirty="0" err="1"/>
              <a:t>applicate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comunicazione</a:t>
            </a:r>
            <a:r>
              <a:rPr dirty="0"/>
              <a:t>,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sicurezza</a:t>
            </a:r>
            <a:r>
              <a:rPr dirty="0"/>
              <a:t> </a:t>
            </a:r>
            <a:r>
              <a:rPr dirty="0" err="1"/>
              <a:t>sociale</a:t>
            </a:r>
            <a:r>
              <a:rPr dirty="0"/>
              <a:t> 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devianza</a:t>
            </a:r>
            <a:r>
              <a:rPr dirty="0"/>
              <a:t> e </a:t>
            </a:r>
            <a:r>
              <a:rPr dirty="0" err="1"/>
              <a:t>criminalità</a:t>
            </a:r>
            <a:r>
              <a:rPr dirty="0"/>
              <a:t>, al </a:t>
            </a:r>
            <a:r>
              <a:rPr dirty="0" err="1"/>
              <a:t>territorio</a:t>
            </a:r>
            <a:r>
              <a:rPr dirty="0"/>
              <a:t> </a:t>
            </a:r>
            <a:r>
              <a:rPr dirty="0" err="1"/>
              <a:t>cittadino</a:t>
            </a:r>
            <a:r>
              <a:rPr dirty="0"/>
              <a:t> e </a:t>
            </a:r>
            <a:r>
              <a:rPr dirty="0" err="1"/>
              <a:t>all’ambiente</a:t>
            </a:r>
            <a:r>
              <a:rPr dirty="0"/>
              <a:t> </a:t>
            </a:r>
            <a:r>
              <a:rPr dirty="0" err="1"/>
              <a:t>naturale</a:t>
            </a:r>
            <a:r>
              <a:rPr dirty="0"/>
              <a:t>,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famiglia</a:t>
            </a:r>
            <a:r>
              <a:rPr dirty="0"/>
              <a:t>, al </a:t>
            </a:r>
            <a:r>
              <a:rPr dirty="0" err="1"/>
              <a:t>lavoro</a:t>
            </a:r>
            <a:endParaRPr dirty="0"/>
          </a:p>
          <a:p>
            <a:pPr algn="ctr">
              <a:spcBef>
                <a:spcPts val="400"/>
              </a:spcBef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250" name="Curriculum: COMUNICAZIONE…"/>
          <p:cNvSpPr txBox="1"/>
          <p:nvPr/>
        </p:nvSpPr>
        <p:spPr>
          <a:xfrm>
            <a:off x="6592529" y="516193"/>
            <a:ext cx="4866968" cy="268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Curriculum: COMUNICAZIONE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dinamiche</a:t>
            </a:r>
            <a:r>
              <a:rPr dirty="0"/>
              <a:t> </a:t>
            </a:r>
            <a:r>
              <a:rPr dirty="0" err="1"/>
              <a:t>organizzative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società</a:t>
            </a:r>
            <a:r>
              <a:rPr dirty="0"/>
              <a:t> </a:t>
            </a:r>
            <a:r>
              <a:rPr dirty="0" err="1"/>
              <a:t>contemporanee</a:t>
            </a:r>
            <a:endParaRPr dirty="0"/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varie</a:t>
            </a:r>
            <a:r>
              <a:rPr dirty="0"/>
              <a:t> </a:t>
            </a:r>
            <a:r>
              <a:rPr dirty="0" err="1"/>
              <a:t>tipologie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organizzazione</a:t>
            </a:r>
            <a:endParaRPr dirty="0"/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media e del </a:t>
            </a:r>
            <a:r>
              <a:rPr dirty="0" err="1"/>
              <a:t>fenomeno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globalizzazione</a:t>
            </a:r>
            <a:r>
              <a:rPr dirty="0"/>
              <a:t> </a:t>
            </a:r>
          </a:p>
        </p:txBody>
      </p:sp>
      <p:sp>
        <p:nvSpPr>
          <p:cNvPr id="251" name="Curriculum: SCIENZE DELL’ORGANIZZAZIONE…"/>
          <p:cNvSpPr txBox="1"/>
          <p:nvPr/>
        </p:nvSpPr>
        <p:spPr>
          <a:xfrm>
            <a:off x="620341" y="427703"/>
            <a:ext cx="4969298" cy="296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Curriculum: SCIENZE DELL’ORGANIZZAZIONE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imprese</a:t>
            </a:r>
            <a:r>
              <a:rPr dirty="0"/>
              <a:t>,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mercati</a:t>
            </a:r>
            <a:r>
              <a:rPr dirty="0"/>
              <a:t> e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istituzioni</a:t>
            </a:r>
            <a:r>
              <a:rPr dirty="0"/>
              <a:t> </a:t>
            </a:r>
            <a:r>
              <a:rPr dirty="0" err="1"/>
              <a:t>finanziarie</a:t>
            </a:r>
            <a:r>
              <a:rPr dirty="0"/>
              <a:t> 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di </a:t>
            </a:r>
            <a:r>
              <a:rPr dirty="0" err="1"/>
              <a:t>politica</a:t>
            </a:r>
            <a:r>
              <a:rPr dirty="0"/>
              <a:t> </a:t>
            </a:r>
            <a:r>
              <a:rPr dirty="0" err="1"/>
              <a:t>economica</a:t>
            </a:r>
            <a:r>
              <a:rPr dirty="0"/>
              <a:t> </a:t>
            </a:r>
            <a:r>
              <a:rPr dirty="0" err="1"/>
              <a:t>applicata</a:t>
            </a:r>
            <a:endParaRPr dirty="0"/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Approccio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politiche</a:t>
            </a:r>
            <a:r>
              <a:rPr dirty="0"/>
              <a:t> </a:t>
            </a:r>
            <a:r>
              <a:rPr dirty="0" err="1"/>
              <a:t>pubbliche</a:t>
            </a:r>
            <a:r>
              <a:rPr dirty="0"/>
              <a:t> 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piani</a:t>
            </a:r>
            <a:r>
              <a:rPr dirty="0"/>
              <a:t> di </a:t>
            </a:r>
            <a:r>
              <a:rPr dirty="0" err="1"/>
              <a:t>sviluppo</a:t>
            </a:r>
            <a:r>
              <a:rPr dirty="0"/>
              <a:t> </a:t>
            </a:r>
            <a:r>
              <a:rPr dirty="0" err="1"/>
              <a:t>economico</a:t>
            </a:r>
            <a:endParaRPr dirty="0"/>
          </a:p>
        </p:txBody>
      </p:sp>
      <p:sp>
        <p:nvSpPr>
          <p:cNvPr id="252" name="Curriculum: RELAZIONI INTERNAZIONALI…"/>
          <p:cNvSpPr txBox="1"/>
          <p:nvPr/>
        </p:nvSpPr>
        <p:spPr>
          <a:xfrm>
            <a:off x="6164827" y="3555091"/>
            <a:ext cx="5758526" cy="229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ts val="2200"/>
              </a:lnSpc>
              <a:spcBef>
                <a:spcPts val="500"/>
              </a:spcBef>
              <a:defRPr sz="2400" b="1">
                <a:solidFill>
                  <a:srgbClr val="BD2B0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Curriculum: RELAZIONI INTERNAZIONALI 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Studio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relazioni</a:t>
            </a:r>
            <a:r>
              <a:rPr dirty="0"/>
              <a:t> </a:t>
            </a:r>
            <a:r>
              <a:rPr dirty="0" err="1"/>
              <a:t>internazionali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quadri</a:t>
            </a:r>
            <a:r>
              <a:rPr dirty="0"/>
              <a:t> </a:t>
            </a:r>
            <a:r>
              <a:rPr dirty="0" err="1"/>
              <a:t>normativi</a:t>
            </a:r>
            <a:r>
              <a:rPr dirty="0"/>
              <a:t> </a:t>
            </a:r>
            <a:r>
              <a:rPr dirty="0" err="1"/>
              <a:t>nazionali</a:t>
            </a:r>
            <a:r>
              <a:rPr dirty="0"/>
              <a:t> e </a:t>
            </a:r>
            <a:r>
              <a:rPr dirty="0" err="1"/>
              <a:t>sovranazionali</a:t>
            </a:r>
            <a:r>
              <a:rPr dirty="0"/>
              <a:t> </a:t>
            </a:r>
          </a:p>
          <a:p>
            <a:pPr marL="200526" indent="-200526" algn="ctr">
              <a:spcBef>
                <a:spcPts val="400"/>
              </a:spcBef>
              <a:buSzPct val="100000"/>
              <a:buChar char="-"/>
              <a:defRPr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assetti</a:t>
            </a:r>
            <a:r>
              <a:rPr dirty="0"/>
              <a:t> </a:t>
            </a:r>
            <a:r>
              <a:rPr dirty="0" err="1"/>
              <a:t>istituzionali</a:t>
            </a:r>
            <a:r>
              <a:rPr dirty="0"/>
              <a:t> e </a:t>
            </a:r>
            <a:r>
              <a:rPr dirty="0" err="1"/>
              <a:t>politici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varie</a:t>
            </a:r>
            <a:r>
              <a:rPr dirty="0"/>
              <a:t> </a:t>
            </a:r>
            <a:r>
              <a:rPr dirty="0" err="1"/>
              <a:t>aree</a:t>
            </a:r>
            <a:r>
              <a:rPr dirty="0"/>
              <a:t> del </a:t>
            </a:r>
            <a:r>
              <a:rPr dirty="0" err="1"/>
              <a:t>globo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asellaDiTesto 2"/>
          <p:cNvSpPr txBox="1"/>
          <p:nvPr/>
        </p:nvSpPr>
        <p:spPr>
          <a:xfrm>
            <a:off x="-332323" y="303197"/>
            <a:ext cx="1285664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BD2B0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it-IT" dirty="0"/>
              <a:t>C</a:t>
            </a:r>
            <a:r>
              <a:rPr dirty="0" err="1"/>
              <a:t>urriculum</a:t>
            </a:r>
            <a:r>
              <a:rPr dirty="0"/>
              <a:t> PIL (</a:t>
            </a:r>
            <a:r>
              <a:rPr dirty="0" err="1"/>
              <a:t>Percorso</a:t>
            </a:r>
            <a:r>
              <a:rPr dirty="0"/>
              <a:t> </a:t>
            </a:r>
            <a:r>
              <a:rPr dirty="0" err="1"/>
              <a:t>Integrato</a:t>
            </a:r>
            <a:r>
              <a:rPr dirty="0"/>
              <a:t> </a:t>
            </a:r>
            <a:r>
              <a:rPr dirty="0" err="1"/>
              <a:t>Università</a:t>
            </a:r>
            <a:r>
              <a:rPr dirty="0"/>
              <a:t> e </a:t>
            </a:r>
            <a:r>
              <a:rPr dirty="0" err="1"/>
              <a:t>Impresa</a:t>
            </a:r>
            <a:r>
              <a:rPr dirty="0"/>
              <a:t>)</a:t>
            </a:r>
          </a:p>
        </p:txBody>
      </p:sp>
      <p:graphicFrame>
        <p:nvGraphicFramePr>
          <p:cNvPr id="255" name="Tabella 4"/>
          <p:cNvGraphicFramePr/>
          <p:nvPr>
            <p:extLst>
              <p:ext uri="{D42A27DB-BD31-4B8C-83A1-F6EECF244321}">
                <p14:modId xmlns:p14="http://schemas.microsoft.com/office/powerpoint/2010/main" val="128627684"/>
              </p:ext>
            </p:extLst>
          </p:nvPr>
        </p:nvGraphicFramePr>
        <p:xfrm>
          <a:off x="230054" y="1340767"/>
          <a:ext cx="11927417" cy="41764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97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03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200" b="1" dirty="0" err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Percorso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200" b="1" dirty="0" err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integrato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sz="2200" b="1" dirty="0" err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Università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-Impresa</a:t>
                      </a:r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Obiettivi</a:t>
                      </a:r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2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Attività</a:t>
                      </a:r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431">
                <a:tc>
                  <a:txBody>
                    <a:bodyPr/>
                    <a:lstStyle/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Un curriculum a </a:t>
                      </a:r>
                      <a:r>
                        <a:rPr dirty="0" err="1"/>
                        <a:t>numero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programmato</a:t>
                      </a:r>
                      <a:r>
                        <a:rPr dirty="0"/>
                        <a:t>: 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al secondo anno di </a:t>
                      </a:r>
                      <a:r>
                        <a:rPr dirty="0" err="1"/>
                        <a:t>corso</a:t>
                      </a:r>
                      <a:r>
                        <a:rPr dirty="0"/>
                        <a:t> lo </a:t>
                      </a:r>
                      <a:r>
                        <a:rPr dirty="0" err="1"/>
                        <a:t>studente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può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candidarsi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partecipando</a:t>
                      </a:r>
                      <a:r>
                        <a:rPr dirty="0"/>
                        <a:t> ad un </a:t>
                      </a:r>
                      <a:r>
                        <a:rPr dirty="0" err="1"/>
                        <a:t>apposito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bando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selezione</a:t>
                      </a:r>
                      <a:r>
                        <a:rPr dirty="0"/>
                        <a:t> </a:t>
                      </a:r>
                      <a:endParaRPr sz="2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1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/>
                        <a:t>(di </a:t>
                      </a:r>
                      <a:r>
                        <a:rPr dirty="0" err="1"/>
                        <a:t>solito</a:t>
                      </a:r>
                      <a:r>
                        <a:rPr dirty="0"/>
                        <a:t> da </a:t>
                      </a:r>
                      <a:r>
                        <a:rPr lang="it-IT" dirty="0"/>
                        <a:t>3</a:t>
                      </a:r>
                      <a:r>
                        <a:rPr dirty="0"/>
                        <a:t>0 a </a:t>
                      </a:r>
                      <a:r>
                        <a:rPr lang="it-IT" dirty="0"/>
                        <a:t>4</a:t>
                      </a:r>
                      <a:r>
                        <a:rPr dirty="0"/>
                        <a:t>0 </a:t>
                      </a:r>
                      <a:r>
                        <a:rPr dirty="0" err="1"/>
                        <a:t>posti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l’anno</a:t>
                      </a:r>
                      <a:r>
                        <a:rPr dirty="0"/>
                        <a:t>)</a:t>
                      </a:r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dirty="0" err="1"/>
                        <a:t>Fornire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competenze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tecniche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trasversali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utili</a:t>
                      </a:r>
                      <a:r>
                        <a:rPr dirty="0"/>
                        <a:t> per </a:t>
                      </a:r>
                      <a:r>
                        <a:rPr dirty="0" err="1"/>
                        <a:t>l'orientamento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scelte</a:t>
                      </a:r>
                      <a:r>
                        <a:rPr dirty="0"/>
                        <a:t> di studio e </a:t>
                      </a:r>
                      <a:r>
                        <a:rPr dirty="0" err="1"/>
                        <a:t>professionali</a:t>
                      </a:r>
                      <a:endParaRPr dirty="0"/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Il curriculum prevede le seguenti specifiche attività: 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2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2100"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Elementi di organizzazione e impresa</a:t>
                      </a:r>
                    </a:p>
                    <a:p>
                      <a:pPr algn="l" defTabSz="457200">
                        <a:defRPr sz="2100"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Laboratorio di preparazione al tirocinio</a:t>
                      </a:r>
                      <a:r>
                        <a:rPr i="0"/>
                        <a:t> 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457200">
                        <a:defRPr sz="2100"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t>Tirocinio curriculare </a:t>
                      </a:r>
                      <a:r>
                        <a:rPr i="0"/>
                        <a:t>di 350 ore presso un’impresa o un ente pubblico</a:t>
                      </a:r>
                    </a:p>
                  </a:txBody>
                  <a:tcPr marL="45721" marR="45721" marT="45721" marB="4572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367807" y="1556791"/>
            <a:ext cx="7752185" cy="3960442"/>
          </a:xfrm>
          <a:prstGeom prst="rect">
            <a:avLst/>
          </a:prstGeom>
        </p:spPr>
        <p:txBody>
          <a:bodyPr/>
          <a:lstStyle/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Organizzazione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didattica</a:t>
            </a:r>
            <a:endParaRPr dirty="0"/>
          </a:p>
          <a:p>
            <a:pPr marL="171450" indent="-171450">
              <a:buSzPct val="100000"/>
              <a:buChar char="➢"/>
              <a:defRPr sz="9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dirty="0"/>
              <a:t>Scambi internazionali</a:t>
            </a:r>
            <a:endParaRPr dirty="0"/>
          </a:p>
          <a:p>
            <a:pPr marL="171450" indent="-171450">
              <a:buSzPct val="100000"/>
              <a:buChar char="➢"/>
              <a:defRPr sz="10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dirty="0"/>
          </a:p>
          <a:p>
            <a:pPr marL="571500" indent="-571500">
              <a:spcBef>
                <a:spcPts val="1000"/>
              </a:spcBef>
              <a:buSzPct val="100000"/>
              <a:buChar char="➢"/>
              <a:defRPr sz="440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Modalità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accesso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egnaposto testo 1"/>
          <p:cNvSpPr txBox="1"/>
          <p:nvPr/>
        </p:nvSpPr>
        <p:spPr>
          <a:xfrm>
            <a:off x="631775" y="152400"/>
            <a:ext cx="11233151" cy="80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500"/>
              </a:spcBef>
              <a:defRPr sz="36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  <a:p>
            <a:pPr>
              <a:lnSpc>
                <a:spcPts val="2200"/>
              </a:lnSpc>
              <a:spcBef>
                <a:spcPts val="800"/>
              </a:spcBef>
              <a:defRPr sz="3600"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ORGANIZZAZIONE DELLA DIDATTICA</a:t>
            </a:r>
          </a:p>
        </p:txBody>
      </p:sp>
      <p:sp>
        <p:nvSpPr>
          <p:cNvPr id="282" name="Segnaposto testo 2"/>
          <p:cNvSpPr txBox="1">
            <a:spLocks noGrp="1"/>
          </p:cNvSpPr>
          <p:nvPr>
            <p:ph type="body" sz="half" idx="1"/>
          </p:nvPr>
        </p:nvSpPr>
        <p:spPr>
          <a:xfrm>
            <a:off x="479375" y="908719"/>
            <a:ext cx="11233250" cy="2952330"/>
          </a:xfrm>
          <a:prstGeom prst="rect">
            <a:avLst/>
          </a:prstGeom>
        </p:spPr>
        <p:txBody>
          <a:bodyPr/>
          <a:lstStyle/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endParaRPr dirty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rPr dirty="0" err="1"/>
              <a:t>Periodi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lezione</a:t>
            </a:r>
            <a:r>
              <a:rPr dirty="0"/>
              <a:t> </a:t>
            </a:r>
            <a:r>
              <a:rPr dirty="0" err="1"/>
              <a:t>separati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periodi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esame</a:t>
            </a:r>
            <a:endParaRPr sz="1800" b="0" dirty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rPr dirty="0"/>
              <a:t>Prove </a:t>
            </a:r>
            <a:r>
              <a:rPr dirty="0" err="1"/>
              <a:t>intermedie</a:t>
            </a:r>
            <a:r>
              <a:rPr dirty="0"/>
              <a:t> per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frequentanti</a:t>
            </a:r>
            <a:endParaRPr sz="1800" b="0" dirty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rPr dirty="0" err="1"/>
              <a:t>Laboratori</a:t>
            </a:r>
            <a:r>
              <a:rPr dirty="0"/>
              <a:t> e </a:t>
            </a:r>
            <a:r>
              <a:rPr dirty="0" err="1"/>
              <a:t>tirocini</a:t>
            </a:r>
            <a:endParaRPr sz="1800" b="0" dirty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rPr dirty="0"/>
              <a:t>Tutor per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insegnamenti</a:t>
            </a:r>
            <a:r>
              <a:rPr dirty="0"/>
              <a:t> </a:t>
            </a:r>
            <a:r>
              <a:rPr dirty="0" err="1"/>
              <a:t>obbligatori</a:t>
            </a:r>
            <a:endParaRPr sz="1800" b="0" dirty="0"/>
          </a:p>
          <a:p>
            <a:pPr marL="381000" indent="-381000" algn="just" defTabSz="457200">
              <a:lnSpc>
                <a:spcPct val="100000"/>
              </a:lnSpc>
              <a:spcBef>
                <a:spcPts val="600"/>
              </a:spcBef>
              <a:buSzPct val="100000"/>
              <a:buChar char="✓"/>
              <a:defRPr sz="2200">
                <a:solidFill>
                  <a:srgbClr val="000000"/>
                </a:solidFill>
              </a:defRPr>
            </a:pPr>
            <a:r>
              <a:rPr dirty="0" err="1"/>
              <a:t>Orario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lezioni</a:t>
            </a:r>
            <a:r>
              <a:rPr dirty="0"/>
              <a:t> </a:t>
            </a:r>
            <a:r>
              <a:rPr dirty="0" err="1"/>
              <a:t>studiato</a:t>
            </a:r>
            <a:r>
              <a:rPr dirty="0"/>
              <a:t> per </a:t>
            </a:r>
            <a:r>
              <a:rPr dirty="0" err="1"/>
              <a:t>lasciare</a:t>
            </a:r>
            <a:r>
              <a:rPr dirty="0"/>
              <a:t> </a:t>
            </a:r>
            <a:r>
              <a:rPr dirty="0" err="1"/>
              <a:t>spazio</a:t>
            </a:r>
            <a:r>
              <a:rPr dirty="0"/>
              <a:t> </a:t>
            </a:r>
            <a:r>
              <a:rPr dirty="0" err="1"/>
              <a:t>allo</a:t>
            </a:r>
            <a:r>
              <a:rPr dirty="0"/>
              <a:t> studio </a:t>
            </a:r>
            <a:r>
              <a:rPr dirty="0" err="1"/>
              <a:t>individuale</a:t>
            </a:r>
            <a:endParaRPr dirty="0"/>
          </a:p>
        </p:txBody>
      </p:sp>
      <p:sp>
        <p:nvSpPr>
          <p:cNvPr id="283" name="Segnaposto testo 1"/>
          <p:cNvSpPr txBox="1"/>
          <p:nvPr/>
        </p:nvSpPr>
        <p:spPr>
          <a:xfrm>
            <a:off x="578459" y="3861048"/>
            <a:ext cx="11233151" cy="64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defTabSz="713231">
              <a:lnSpc>
                <a:spcPts val="1700"/>
              </a:lnSpc>
              <a:spcBef>
                <a:spcPts val="400"/>
              </a:spcBef>
              <a:defRPr sz="2807" b="1">
                <a:solidFill>
                  <a:srgbClr val="C00000"/>
                </a:solidFill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endParaRPr dirty="0"/>
          </a:p>
          <a:p>
            <a:pPr defTabSz="713231">
              <a:lnSpc>
                <a:spcPts val="1700"/>
              </a:lnSpc>
              <a:spcBef>
                <a:spcPts val="600"/>
              </a:spcBef>
              <a:defRPr sz="2807" b="1">
                <a:solidFill>
                  <a:srgbClr val="C00000"/>
                </a:solidFill>
                <a:effectLst>
                  <a:outerShdw blurRad="29717" dist="29717" dir="2700000" rotWithShape="0">
                    <a:srgbClr val="000000">
                      <a:alpha val="43137"/>
                    </a:srgbClr>
                  </a:outerShdw>
                </a:effectLst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SCAMBI</a:t>
            </a:r>
            <a:r>
              <a:rPr lang="it-IT" dirty="0"/>
              <a:t>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INTERNAZIONALI</a:t>
            </a:r>
            <a:endParaRPr sz="3600" b="1" dirty="0">
              <a:solidFill>
                <a:srgbClr val="C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Rettangolo 6"/>
          <p:cNvSpPr txBox="1"/>
          <p:nvPr/>
        </p:nvSpPr>
        <p:spPr>
          <a:xfrm>
            <a:off x="551383" y="4653136"/>
            <a:ext cx="1123325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81000" indent="-381000" algn="just" defTabSz="457200">
              <a:spcBef>
                <a:spcPts val="600"/>
              </a:spcBef>
              <a:buSzPct val="100000"/>
              <a:buChar char="✓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Grande </a:t>
            </a:r>
            <a:r>
              <a:rPr dirty="0" err="1">
                <a:latin typeface="Century Gothic" pitchFamily="34" charset="0"/>
              </a:rPr>
              <a:t>attenzione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scambi</a:t>
            </a:r>
            <a:r>
              <a:rPr dirty="0"/>
              <a:t> </a:t>
            </a:r>
            <a:r>
              <a:rPr dirty="0" err="1"/>
              <a:t>internazionali</a:t>
            </a:r>
            <a:r>
              <a:rPr dirty="0"/>
              <a:t>: </a:t>
            </a:r>
            <a:r>
              <a:rPr lang="it-IT" dirty="0"/>
              <a:t>apprendimento</a:t>
            </a:r>
            <a:r>
              <a:rPr dirty="0"/>
              <a:t> </a:t>
            </a:r>
            <a:r>
              <a:rPr lang="it-IT" dirty="0"/>
              <a:t>di due lingue straniere,</a:t>
            </a:r>
            <a:r>
              <a:rPr dirty="0"/>
              <a:t> </a:t>
            </a:r>
            <a:r>
              <a:rPr lang="it-IT" dirty="0"/>
              <a:t>offerta di insegnamenti in lingua inglese, </a:t>
            </a:r>
            <a:r>
              <a:rPr dirty="0" err="1"/>
              <a:t>borse</a:t>
            </a:r>
            <a:r>
              <a:rPr dirty="0"/>
              <a:t> </a:t>
            </a:r>
            <a:r>
              <a:rPr lang="it-IT" dirty="0"/>
              <a:t>di studio </a:t>
            </a:r>
            <a:r>
              <a:rPr dirty="0"/>
              <a:t>per </a:t>
            </a:r>
            <a:r>
              <a:rPr dirty="0" err="1"/>
              <a:t>l’estero</a:t>
            </a:r>
            <a:r>
              <a:rPr dirty="0"/>
              <a:t> (</a:t>
            </a:r>
            <a:r>
              <a:rPr lang="it-IT" dirty="0"/>
              <a:t>numerosi programmi di scambio e mobilità</a:t>
            </a:r>
            <a:r>
              <a:rPr dirty="0"/>
              <a:t>, </a:t>
            </a:r>
            <a:r>
              <a:rPr dirty="0" err="1"/>
              <a:t>progetto</a:t>
            </a:r>
            <a:r>
              <a:rPr dirty="0"/>
              <a:t> Erasmus</a:t>
            </a:r>
            <a:r>
              <a:rPr lang="it-IT" dirty="0"/>
              <a:t>+</a:t>
            </a:r>
            <a:r>
              <a:rPr dirty="0"/>
              <a:t>, </a:t>
            </a:r>
            <a:r>
              <a:rPr dirty="0" err="1"/>
              <a:t>progetto</a:t>
            </a:r>
            <a:r>
              <a:rPr dirty="0"/>
              <a:t> Overseas)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291"/>
          <p:cNvSpPr txBox="1"/>
          <p:nvPr/>
        </p:nvSpPr>
        <p:spPr>
          <a:xfrm>
            <a:off x="4511823" y="-4537743"/>
            <a:ext cx="7648259" cy="623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 defTabSz="722312"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pPr>
            <a:br/>
            <a:br/>
            <a:br/>
            <a:br/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 defTabSz="722312">
              <a:defRPr sz="3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Altre opportunità nella sede di</a:t>
            </a:r>
            <a:br/>
            <a:r>
              <a:t>Buenos Aires</a:t>
            </a:r>
          </a:p>
        </p:txBody>
      </p:sp>
      <p:pic>
        <p:nvPicPr>
          <p:cNvPr id="316" name="Picture 4" descr="Picture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122" y="4293096"/>
            <a:ext cx="3362326" cy="220027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egnaposto testo 1"/>
          <p:cNvSpPr txBox="1">
            <a:spLocks noGrp="1"/>
          </p:cNvSpPr>
          <p:nvPr>
            <p:ph type="body" sz="half" idx="1"/>
          </p:nvPr>
        </p:nvSpPr>
        <p:spPr>
          <a:xfrm>
            <a:off x="4465325" y="2132857"/>
            <a:ext cx="7607341" cy="4248473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20000"/>
              </a:lnSpc>
              <a:spcBef>
                <a:spcPts val="0"/>
              </a:spcBef>
              <a:buSzPct val="100000"/>
              <a:buChar char="✓"/>
              <a:defRPr sz="2400"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dirty="0"/>
              <a:t>PROGETTO </a:t>
            </a:r>
            <a:r>
              <a:rPr lang="it-IT" dirty="0"/>
              <a:t>PRIMO ANNO A BUENOS AIRES</a:t>
            </a:r>
            <a:endParaRPr sz="2000" dirty="0"/>
          </a:p>
          <a:p>
            <a:pPr algn="just">
              <a:lnSpc>
                <a:spcPct val="120000"/>
              </a:lnSpc>
              <a:spcBef>
                <a:spcPts val="500"/>
              </a:spcBef>
              <a:defRPr sz="2200"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dirty="0"/>
              <a:t>	</a:t>
            </a:r>
            <a:r>
              <a:rPr dirty="0" err="1"/>
              <a:t>Svolgimento</a:t>
            </a:r>
            <a:r>
              <a:rPr dirty="0"/>
              <a:t> del primo anno </a:t>
            </a:r>
            <a:r>
              <a:rPr dirty="0" err="1"/>
              <a:t>congiuntamente</a:t>
            </a:r>
            <a:r>
              <a:rPr dirty="0"/>
              <a:t> al 	</a:t>
            </a:r>
            <a:r>
              <a:rPr dirty="0" err="1"/>
              <a:t>corso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</a:t>
            </a:r>
            <a:r>
              <a:rPr dirty="0" err="1"/>
              <a:t>laurea</a:t>
            </a:r>
            <a:r>
              <a:rPr dirty="0"/>
              <a:t> in Business Economics (CLABE) 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  <a:defRPr sz="2200">
                <a:latin typeface="Open Sans Condensed Light"/>
                <a:ea typeface="Open Sans Condensed Light"/>
                <a:cs typeface="Open Sans Condensed Light"/>
                <a:sym typeface="Open Sans Condensed Light"/>
              </a:defRPr>
            </a:pPr>
            <a:r>
              <a:rPr dirty="0"/>
              <a:t>	</a:t>
            </a:r>
            <a:r>
              <a:rPr dirty="0" err="1"/>
              <a:t>presso</a:t>
            </a:r>
            <a:r>
              <a:rPr dirty="0"/>
              <a:t> la </a:t>
            </a:r>
            <a:r>
              <a:rPr dirty="0" err="1"/>
              <a:t>sede</a:t>
            </a:r>
            <a:r>
              <a:rPr dirty="0"/>
              <a:t> </a:t>
            </a:r>
            <a:r>
              <a:rPr dirty="0" err="1"/>
              <a:t>di</a:t>
            </a:r>
            <a:r>
              <a:rPr dirty="0"/>
              <a:t> Buenos Aires, con </a:t>
            </a:r>
            <a:r>
              <a:rPr dirty="0" err="1"/>
              <a:t>il</a:t>
            </a:r>
            <a:r>
              <a:rPr dirty="0"/>
              <a:t> 			</a:t>
            </a:r>
            <a:r>
              <a:rPr dirty="0" err="1">
                <a:hlinkClick r:id="rId5"/>
              </a:rPr>
              <a:t>conseguimento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di</a:t>
            </a:r>
            <a:r>
              <a:rPr dirty="0">
                <a:hlinkClick r:id="rId5"/>
              </a:rPr>
              <a:t> 60 CFU</a:t>
            </a:r>
            <a:endParaRPr dirty="0"/>
          </a:p>
          <a:p>
            <a:pPr>
              <a:spcBef>
                <a:spcPts val="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PERT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PERT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992</Words>
  <Application>Microsoft Office PowerPoint</Application>
  <PresentationFormat>Widescreen</PresentationFormat>
  <Paragraphs>147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Open Sans Condensed Light</vt:lpstr>
      <vt:lpstr>OpenSans-CondensedLight</vt:lpstr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Arianna Ciarrocchi - arianna.ciarrocchi@studio.unibo.it</cp:lastModifiedBy>
  <cp:revision>47</cp:revision>
  <dcterms:modified xsi:type="dcterms:W3CDTF">2023-04-20T20:40:55Z</dcterms:modified>
</cp:coreProperties>
</file>